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76"/>
  </p:notesMasterIdLst>
  <p:handoutMasterIdLst>
    <p:handoutMasterId r:id="rId77"/>
  </p:handoutMasterIdLst>
  <p:sldIdLst>
    <p:sldId id="256" r:id="rId2"/>
    <p:sldId id="581" r:id="rId3"/>
    <p:sldId id="597" r:id="rId4"/>
    <p:sldId id="705" r:id="rId5"/>
    <p:sldId id="605" r:id="rId6"/>
    <p:sldId id="596" r:id="rId7"/>
    <p:sldId id="583" r:id="rId8"/>
    <p:sldId id="585" r:id="rId9"/>
    <p:sldId id="584" r:id="rId10"/>
    <p:sldId id="586" r:id="rId11"/>
    <p:sldId id="590" r:id="rId12"/>
    <p:sldId id="603" r:id="rId13"/>
    <p:sldId id="588" r:id="rId14"/>
    <p:sldId id="674" r:id="rId15"/>
    <p:sldId id="717" r:id="rId16"/>
    <p:sldId id="589" r:id="rId17"/>
    <p:sldId id="591" r:id="rId18"/>
    <p:sldId id="599" r:id="rId19"/>
    <p:sldId id="607" r:id="rId20"/>
    <p:sldId id="592" r:id="rId21"/>
    <p:sldId id="609" r:id="rId22"/>
    <p:sldId id="610" r:id="rId23"/>
    <p:sldId id="611" r:id="rId24"/>
    <p:sldId id="612" r:id="rId25"/>
    <p:sldId id="613" r:id="rId26"/>
    <p:sldId id="614" r:id="rId27"/>
    <p:sldId id="608" r:id="rId28"/>
    <p:sldId id="601" r:id="rId29"/>
    <p:sldId id="675" r:id="rId30"/>
    <p:sldId id="676" r:id="rId31"/>
    <p:sldId id="677" r:id="rId32"/>
    <p:sldId id="678" r:id="rId33"/>
    <p:sldId id="679" r:id="rId34"/>
    <p:sldId id="680" r:id="rId35"/>
    <p:sldId id="706" r:id="rId36"/>
    <p:sldId id="685" r:id="rId37"/>
    <p:sldId id="718" r:id="rId38"/>
    <p:sldId id="683" r:id="rId39"/>
    <p:sldId id="684" r:id="rId40"/>
    <p:sldId id="681" r:id="rId41"/>
    <p:sldId id="671" r:id="rId42"/>
    <p:sldId id="672" r:id="rId43"/>
    <p:sldId id="673" r:id="rId44"/>
    <p:sldId id="670" r:id="rId45"/>
    <p:sldId id="687" r:id="rId46"/>
    <p:sldId id="700" r:id="rId47"/>
    <p:sldId id="701" r:id="rId48"/>
    <p:sldId id="688" r:id="rId49"/>
    <p:sldId id="689" r:id="rId50"/>
    <p:sldId id="690" r:id="rId51"/>
    <p:sldId id="691" r:id="rId52"/>
    <p:sldId id="692" r:id="rId53"/>
    <p:sldId id="702" r:id="rId54"/>
    <p:sldId id="693" r:id="rId55"/>
    <p:sldId id="694" r:id="rId56"/>
    <p:sldId id="697" r:id="rId57"/>
    <p:sldId id="707" r:id="rId58"/>
    <p:sldId id="695" r:id="rId59"/>
    <p:sldId id="696" r:id="rId60"/>
    <p:sldId id="703" r:id="rId61"/>
    <p:sldId id="708" r:id="rId62"/>
    <p:sldId id="704" r:id="rId63"/>
    <p:sldId id="698" r:id="rId64"/>
    <p:sldId id="699" r:id="rId65"/>
    <p:sldId id="709" r:id="rId66"/>
    <p:sldId id="711" r:id="rId67"/>
    <p:sldId id="713" r:id="rId68"/>
    <p:sldId id="712" r:id="rId69"/>
    <p:sldId id="714" r:id="rId70"/>
    <p:sldId id="616" r:id="rId71"/>
    <p:sldId id="715" r:id="rId72"/>
    <p:sldId id="716" r:id="rId73"/>
    <p:sldId id="719" r:id="rId74"/>
    <p:sldId id="291" r:id="rId75"/>
  </p:sldIdLst>
  <p:sldSz cx="9144000" cy="6858000" type="screen4x3"/>
  <p:notesSz cx="6997700" cy="9283700"/>
  <p:custDataLst>
    <p:tags r:id="rId78"/>
  </p:custDataLst>
  <p:defaultTextStyle>
    <a:defPPr>
      <a:defRPr lang="en-US"/>
    </a:defPPr>
    <a:lvl1pPr algn="ctr" rtl="0" fontAlgn="base">
      <a:spcBef>
        <a:spcPct val="20000"/>
      </a:spcBef>
      <a:spcAft>
        <a:spcPct val="0"/>
      </a:spcAft>
      <a:defRPr sz="2400" kern="1200">
        <a:solidFill>
          <a:schemeClr val="tx1"/>
        </a:solidFill>
        <a:latin typeface="Arial" charset="0"/>
        <a:ea typeface="+mn-ea"/>
        <a:cs typeface="+mn-cs"/>
      </a:defRPr>
    </a:lvl1pPr>
    <a:lvl2pPr marL="457200" algn="ctr" rtl="0" fontAlgn="base">
      <a:spcBef>
        <a:spcPct val="20000"/>
      </a:spcBef>
      <a:spcAft>
        <a:spcPct val="0"/>
      </a:spcAft>
      <a:defRPr sz="2400" kern="1200">
        <a:solidFill>
          <a:schemeClr val="tx1"/>
        </a:solidFill>
        <a:latin typeface="Arial" charset="0"/>
        <a:ea typeface="+mn-ea"/>
        <a:cs typeface="+mn-cs"/>
      </a:defRPr>
    </a:lvl2pPr>
    <a:lvl3pPr marL="914400" algn="ctr" rtl="0" fontAlgn="base">
      <a:spcBef>
        <a:spcPct val="20000"/>
      </a:spcBef>
      <a:spcAft>
        <a:spcPct val="0"/>
      </a:spcAft>
      <a:defRPr sz="2400" kern="1200">
        <a:solidFill>
          <a:schemeClr val="tx1"/>
        </a:solidFill>
        <a:latin typeface="Arial" charset="0"/>
        <a:ea typeface="+mn-ea"/>
        <a:cs typeface="+mn-cs"/>
      </a:defRPr>
    </a:lvl3pPr>
    <a:lvl4pPr marL="1371600" algn="ctr" rtl="0" fontAlgn="base">
      <a:spcBef>
        <a:spcPct val="20000"/>
      </a:spcBef>
      <a:spcAft>
        <a:spcPct val="0"/>
      </a:spcAft>
      <a:defRPr sz="2400" kern="1200">
        <a:solidFill>
          <a:schemeClr val="tx1"/>
        </a:solidFill>
        <a:latin typeface="Arial" charset="0"/>
        <a:ea typeface="+mn-ea"/>
        <a:cs typeface="+mn-cs"/>
      </a:defRPr>
    </a:lvl4pPr>
    <a:lvl5pPr marL="1828800" algn="ctr" rtl="0" fontAlgn="base">
      <a:spcBef>
        <a:spcPct val="2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00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88329" autoAdjust="0"/>
  </p:normalViewPr>
  <p:slideViewPr>
    <p:cSldViewPr snapToGrid="0" snapToObjects="1">
      <p:cViewPr>
        <p:scale>
          <a:sx n="80" d="100"/>
          <a:sy n="80" d="100"/>
        </p:scale>
        <p:origin x="-792" y="-360"/>
      </p:cViewPr>
      <p:guideLst>
        <p:guide orient="horz" pos="720"/>
        <p:guide pos="28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784"/>
    </p:cViewPr>
  </p:sorterViewPr>
  <p:notesViewPr>
    <p:cSldViewPr snapToGrid="0" snapToObjects="1" showGuides="1">
      <p:cViewPr>
        <p:scale>
          <a:sx n="90" d="100"/>
          <a:sy n="90" d="100"/>
        </p:scale>
        <p:origin x="-1134" y="-78"/>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Buying Computer</c:v>
                </c:pt>
              </c:strCache>
            </c:strRef>
          </c:tx>
          <c:spPr>
            <a:ln>
              <a:solidFill>
                <a:srgbClr val="C00000"/>
              </a:solidFill>
            </a:ln>
          </c:spPr>
          <c:marker>
            <c:symbol val="none"/>
          </c:marker>
          <c:cat>
            <c:numRef>
              <c:f>Sheet1!$A$2:$A$11</c:f>
              <c:numCache>
                <c:formatCode>General</c:formatCode>
                <c:ptCount val="10"/>
              </c:numCache>
            </c:numRef>
          </c:cat>
          <c:val>
            <c:numRef>
              <c:f>Sheet1!$B$2:$B$11</c:f>
              <c:numCache>
                <c:formatCode>General</c:formatCode>
                <c:ptCount val="10"/>
                <c:pt idx="0">
                  <c:v>100</c:v>
                </c:pt>
                <c:pt idx="1">
                  <c:v>50</c:v>
                </c:pt>
                <c:pt idx="2">
                  <c:v>25</c:v>
                </c:pt>
                <c:pt idx="3">
                  <c:v>12.5</c:v>
                </c:pt>
                <c:pt idx="4">
                  <c:v>6.25</c:v>
                </c:pt>
                <c:pt idx="5">
                  <c:v>3.125</c:v>
                </c:pt>
                <c:pt idx="6">
                  <c:v>1.5625</c:v>
                </c:pt>
                <c:pt idx="7">
                  <c:v>0.78125</c:v>
                </c:pt>
                <c:pt idx="8">
                  <c:v>0.39062500000000011</c:v>
                </c:pt>
                <c:pt idx="9">
                  <c:v>0.19531250000000003</c:v>
                </c:pt>
              </c:numCache>
            </c:numRef>
          </c:val>
        </c:ser>
        <c:ser>
          <c:idx val="1"/>
          <c:order val="1"/>
          <c:tx>
            <c:strRef>
              <c:f>Sheet1!$C$1</c:f>
              <c:strCache>
                <c:ptCount val="1"/>
                <c:pt idx="0">
                  <c:v>Paying Programmer</c:v>
                </c:pt>
              </c:strCache>
            </c:strRef>
          </c:tx>
          <c:marker>
            <c:symbol val="none"/>
          </c:marker>
          <c:cat>
            <c:numRef>
              <c:f>Sheet1!$A$2:$A$11</c:f>
              <c:numCache>
                <c:formatCode>General</c:formatCode>
                <c:ptCount val="10"/>
              </c:numCache>
            </c:numRef>
          </c:cat>
          <c:val>
            <c:numRef>
              <c:f>Sheet1!$C$2:$C$11</c:f>
              <c:numCache>
                <c:formatCode>General</c:formatCode>
                <c:ptCount val="10"/>
                <c:pt idx="0">
                  <c:v>16.666666666666668</c:v>
                </c:pt>
                <c:pt idx="1">
                  <c:v>17.500000000000004</c:v>
                </c:pt>
                <c:pt idx="2">
                  <c:v>18.375000000000004</c:v>
                </c:pt>
                <c:pt idx="3">
                  <c:v>19.293750000000003</c:v>
                </c:pt>
                <c:pt idx="4">
                  <c:v>20.258437499999996</c:v>
                </c:pt>
                <c:pt idx="5">
                  <c:v>21.271359375000003</c:v>
                </c:pt>
                <c:pt idx="6">
                  <c:v>22.33492734375001</c:v>
                </c:pt>
                <c:pt idx="7">
                  <c:v>23.451673710937506</c:v>
                </c:pt>
                <c:pt idx="8">
                  <c:v>24.624257396484388</c:v>
                </c:pt>
                <c:pt idx="9">
                  <c:v>25.8554702663086</c:v>
                </c:pt>
              </c:numCache>
            </c:numRef>
          </c:val>
        </c:ser>
        <c:marker val="1"/>
        <c:axId val="44482560"/>
        <c:axId val="44484096"/>
      </c:lineChart>
      <c:catAx>
        <c:axId val="44482560"/>
        <c:scaling>
          <c:orientation val="minMax"/>
        </c:scaling>
        <c:axPos val="b"/>
        <c:numFmt formatCode="General" sourceLinked="1"/>
        <c:tickLblPos val="none"/>
        <c:crossAx val="44484096"/>
        <c:crosses val="autoZero"/>
        <c:lblAlgn val="ctr"/>
        <c:lblOffset val="100"/>
      </c:catAx>
      <c:valAx>
        <c:axId val="44484096"/>
        <c:scaling>
          <c:orientation val="minMax"/>
        </c:scaling>
        <c:delete val="1"/>
        <c:axPos val="l"/>
        <c:majorGridlines/>
        <c:numFmt formatCode="General" sourceLinked="1"/>
        <c:tickLblPos val="none"/>
        <c:crossAx val="44482560"/>
        <c:crosses val="autoZero"/>
        <c:crossBetween val="between"/>
      </c:valAx>
    </c:plotArea>
    <c:legend>
      <c:legendPos val="tr"/>
      <c:overlay val="1"/>
      <c:spPr>
        <a:solidFill>
          <a:schemeClr val="bg2">
            <a:lumMod val="20000"/>
            <a:lumOff val="80000"/>
          </a:schemeClr>
        </a:solidFill>
        <a:ln>
          <a:solidFill>
            <a:schemeClr val="tx1"/>
          </a:solidFill>
        </a:ln>
      </c:sp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03F6D-5B5D-42D2-A213-BF832DC095F4}" type="doc">
      <dgm:prSet loTypeId="urn:microsoft.com/office/officeart/2005/8/layout/chevron2" loCatId="list" qsTypeId="urn:microsoft.com/office/officeart/2005/8/quickstyle/simple1" qsCatId="simple" csTypeId="urn:microsoft.com/office/officeart/2005/8/colors/accent2_4" csCatId="accent2" phldr="1"/>
      <dgm:spPr/>
      <dgm:t>
        <a:bodyPr/>
        <a:lstStyle/>
        <a:p>
          <a:endParaRPr lang="en-US"/>
        </a:p>
      </dgm:t>
    </dgm:pt>
    <dgm:pt modelId="{AF4E497C-06E2-43F7-9E1C-F30C55C460EB}">
      <dgm:prSet phldrT="[Text]"/>
      <dgm:spPr/>
      <dgm:t>
        <a:bodyPr/>
        <a:lstStyle/>
        <a:p>
          <a:r>
            <a:rPr lang="en-US" dirty="0" smtClean="0"/>
            <a:t> </a:t>
          </a:r>
          <a:endParaRPr lang="en-US" dirty="0"/>
        </a:p>
      </dgm:t>
    </dgm:pt>
    <dgm:pt modelId="{71C3DAFF-41FB-40BB-A831-50EC96630D31}" type="parTrans" cxnId="{CAF914E4-B1AE-4FB8-B916-6A89F8828428}">
      <dgm:prSet/>
      <dgm:spPr/>
      <dgm:t>
        <a:bodyPr/>
        <a:lstStyle/>
        <a:p>
          <a:endParaRPr lang="en-US"/>
        </a:p>
      </dgm:t>
    </dgm:pt>
    <dgm:pt modelId="{2D402F52-60A7-483A-BD0B-88B4ED477C82}" type="sibTrans" cxnId="{CAF914E4-B1AE-4FB8-B916-6A89F8828428}">
      <dgm:prSet/>
      <dgm:spPr/>
      <dgm:t>
        <a:bodyPr/>
        <a:lstStyle/>
        <a:p>
          <a:endParaRPr lang="en-US"/>
        </a:p>
      </dgm:t>
    </dgm:pt>
    <dgm:pt modelId="{29448406-F673-4D24-9843-1A308F832BAF}">
      <dgm:prSet phldrT="[Text]"/>
      <dgm:spPr/>
      <dgm:t>
        <a:bodyPr/>
        <a:lstStyle/>
        <a:p>
          <a:r>
            <a:rPr lang="en-US" dirty="0" smtClean="0"/>
            <a:t>Requirements</a:t>
          </a:r>
          <a:endParaRPr lang="en-US" dirty="0"/>
        </a:p>
      </dgm:t>
    </dgm:pt>
    <dgm:pt modelId="{AEBC2C48-7210-464A-992D-C6EA73D87DF9}" type="parTrans" cxnId="{18AD44C1-29AE-4423-B166-4262432429D2}">
      <dgm:prSet/>
      <dgm:spPr/>
      <dgm:t>
        <a:bodyPr/>
        <a:lstStyle/>
        <a:p>
          <a:endParaRPr lang="en-US"/>
        </a:p>
      </dgm:t>
    </dgm:pt>
    <dgm:pt modelId="{F830F4A0-47B7-4604-8D8C-A112F178CA3A}" type="sibTrans" cxnId="{18AD44C1-29AE-4423-B166-4262432429D2}">
      <dgm:prSet/>
      <dgm:spPr/>
      <dgm:t>
        <a:bodyPr/>
        <a:lstStyle/>
        <a:p>
          <a:endParaRPr lang="en-US"/>
        </a:p>
      </dgm:t>
    </dgm:pt>
    <dgm:pt modelId="{F82AA0B7-D251-4451-BFB4-5270CD94AB2C}">
      <dgm:prSet phldrT="[Text]"/>
      <dgm:spPr/>
      <dgm:t>
        <a:bodyPr/>
        <a:lstStyle/>
        <a:p>
          <a:r>
            <a:rPr lang="en-US" dirty="0" smtClean="0"/>
            <a:t> </a:t>
          </a:r>
          <a:endParaRPr lang="en-US" dirty="0"/>
        </a:p>
      </dgm:t>
    </dgm:pt>
    <dgm:pt modelId="{B411605B-66E4-4DD1-8E41-F5F112C13D00}" type="parTrans" cxnId="{EEE32E37-0B64-48CE-8063-33CAF32B5E59}">
      <dgm:prSet/>
      <dgm:spPr/>
      <dgm:t>
        <a:bodyPr/>
        <a:lstStyle/>
        <a:p>
          <a:endParaRPr lang="en-US"/>
        </a:p>
      </dgm:t>
    </dgm:pt>
    <dgm:pt modelId="{CD20559B-73E0-41BA-B533-2C1AD43CC234}" type="sibTrans" cxnId="{EEE32E37-0B64-48CE-8063-33CAF32B5E59}">
      <dgm:prSet/>
      <dgm:spPr/>
      <dgm:t>
        <a:bodyPr/>
        <a:lstStyle/>
        <a:p>
          <a:endParaRPr lang="en-US"/>
        </a:p>
      </dgm:t>
    </dgm:pt>
    <dgm:pt modelId="{BFCBD34F-A917-46A1-87F2-5A5C4AB20C13}">
      <dgm:prSet phldrT="[Text]"/>
      <dgm:spPr/>
      <dgm:t>
        <a:bodyPr/>
        <a:lstStyle/>
        <a:p>
          <a:r>
            <a:rPr lang="en-US" dirty="0" smtClean="0"/>
            <a:t>Design</a:t>
          </a:r>
          <a:endParaRPr lang="en-US" dirty="0"/>
        </a:p>
      </dgm:t>
    </dgm:pt>
    <dgm:pt modelId="{77824E47-0A0A-4C70-8A34-60103E6678B5}" type="parTrans" cxnId="{41BBAEB3-DDA7-4236-987E-E88577B275C5}">
      <dgm:prSet/>
      <dgm:spPr/>
      <dgm:t>
        <a:bodyPr/>
        <a:lstStyle/>
        <a:p>
          <a:endParaRPr lang="en-US"/>
        </a:p>
      </dgm:t>
    </dgm:pt>
    <dgm:pt modelId="{82AAFA58-86BC-4600-8962-953C18B42953}" type="sibTrans" cxnId="{41BBAEB3-DDA7-4236-987E-E88577B275C5}">
      <dgm:prSet/>
      <dgm:spPr/>
      <dgm:t>
        <a:bodyPr/>
        <a:lstStyle/>
        <a:p>
          <a:endParaRPr lang="en-US"/>
        </a:p>
      </dgm:t>
    </dgm:pt>
    <dgm:pt modelId="{CE93BBF5-0F11-4E57-B4BF-B57BE351F8DA}">
      <dgm:prSet phldrT="[Text]"/>
      <dgm:spPr/>
      <dgm:t>
        <a:bodyPr/>
        <a:lstStyle/>
        <a:p>
          <a:r>
            <a:rPr lang="en-US" dirty="0" smtClean="0"/>
            <a:t>Implementation</a:t>
          </a:r>
          <a:endParaRPr lang="en-US" dirty="0"/>
        </a:p>
      </dgm:t>
    </dgm:pt>
    <dgm:pt modelId="{AFEEEA04-29AE-437D-ABB1-F260F066EAFC}" type="parTrans" cxnId="{0919C80B-2EF0-4305-BE0C-792FFD59D772}">
      <dgm:prSet/>
      <dgm:spPr/>
      <dgm:t>
        <a:bodyPr/>
        <a:lstStyle/>
        <a:p>
          <a:endParaRPr lang="en-US"/>
        </a:p>
      </dgm:t>
    </dgm:pt>
    <dgm:pt modelId="{248B03DE-098A-4526-A439-81B284FAC0E2}" type="sibTrans" cxnId="{0919C80B-2EF0-4305-BE0C-792FFD59D772}">
      <dgm:prSet/>
      <dgm:spPr/>
      <dgm:t>
        <a:bodyPr/>
        <a:lstStyle/>
        <a:p>
          <a:endParaRPr lang="en-US"/>
        </a:p>
      </dgm:t>
    </dgm:pt>
    <dgm:pt modelId="{BC775C97-9484-40A2-8AFF-77BABFEA271C}">
      <dgm:prSet phldrT="[Text]"/>
      <dgm:spPr/>
      <dgm:t>
        <a:bodyPr/>
        <a:lstStyle/>
        <a:p>
          <a:r>
            <a:rPr lang="en-US" dirty="0" smtClean="0"/>
            <a:t>Verification/Testing</a:t>
          </a:r>
          <a:endParaRPr lang="en-US" dirty="0"/>
        </a:p>
      </dgm:t>
    </dgm:pt>
    <dgm:pt modelId="{1C347978-B95A-4F28-A8B4-9E183B63365E}" type="parTrans" cxnId="{ADDC14FE-A78A-45FD-8A28-C0294B0C5B35}">
      <dgm:prSet/>
      <dgm:spPr/>
      <dgm:t>
        <a:bodyPr/>
        <a:lstStyle/>
        <a:p>
          <a:endParaRPr lang="en-US"/>
        </a:p>
      </dgm:t>
    </dgm:pt>
    <dgm:pt modelId="{5AD93B27-0BE7-4C1B-9F60-5B0AA1F335DC}" type="sibTrans" cxnId="{ADDC14FE-A78A-45FD-8A28-C0294B0C5B35}">
      <dgm:prSet/>
      <dgm:spPr/>
      <dgm:t>
        <a:bodyPr/>
        <a:lstStyle/>
        <a:p>
          <a:endParaRPr lang="en-US"/>
        </a:p>
      </dgm:t>
    </dgm:pt>
    <dgm:pt modelId="{42AFBECF-A0E2-44CB-90A2-E1A6800C46EA}">
      <dgm:prSet phldrT="[Text]"/>
      <dgm:spPr/>
      <dgm:t>
        <a:bodyPr/>
        <a:lstStyle/>
        <a:p>
          <a:endParaRPr lang="en-US" dirty="0"/>
        </a:p>
      </dgm:t>
    </dgm:pt>
    <dgm:pt modelId="{1F96779F-83E2-4FB9-AA37-A9AB914A7998}" type="parTrans" cxnId="{D16BDD16-C263-4232-B4BD-A62C63F0B945}">
      <dgm:prSet/>
      <dgm:spPr/>
      <dgm:t>
        <a:bodyPr/>
        <a:lstStyle/>
        <a:p>
          <a:endParaRPr lang="en-US"/>
        </a:p>
      </dgm:t>
    </dgm:pt>
    <dgm:pt modelId="{CAF7EE8C-C3AF-4A6C-A5AF-B3028826BD4E}" type="sibTrans" cxnId="{D16BDD16-C263-4232-B4BD-A62C63F0B945}">
      <dgm:prSet/>
      <dgm:spPr/>
      <dgm:t>
        <a:bodyPr/>
        <a:lstStyle/>
        <a:p>
          <a:endParaRPr lang="en-US"/>
        </a:p>
      </dgm:t>
    </dgm:pt>
    <dgm:pt modelId="{45E188F5-C354-4BE2-A03B-CBE7B88A1A07}">
      <dgm:prSet phldrT="[Text]"/>
      <dgm:spPr/>
      <dgm:t>
        <a:bodyPr/>
        <a:lstStyle/>
        <a:p>
          <a:r>
            <a:rPr lang="en-US" dirty="0" smtClean="0"/>
            <a:t>Maintenance</a:t>
          </a:r>
          <a:endParaRPr lang="en-US" dirty="0"/>
        </a:p>
      </dgm:t>
    </dgm:pt>
    <dgm:pt modelId="{CAB943FC-F896-4CC4-A0AB-121FCCB0B478}" type="parTrans" cxnId="{C8993835-E4E7-4F80-8675-8926D4C8BC15}">
      <dgm:prSet/>
      <dgm:spPr/>
      <dgm:t>
        <a:bodyPr/>
        <a:lstStyle/>
        <a:p>
          <a:endParaRPr lang="en-US"/>
        </a:p>
      </dgm:t>
    </dgm:pt>
    <dgm:pt modelId="{21B2FED5-87AC-42EC-AE8B-7081DFC1BC9E}" type="sibTrans" cxnId="{C8993835-E4E7-4F80-8675-8926D4C8BC15}">
      <dgm:prSet/>
      <dgm:spPr/>
      <dgm:t>
        <a:bodyPr/>
        <a:lstStyle/>
        <a:p>
          <a:endParaRPr lang="en-US"/>
        </a:p>
      </dgm:t>
    </dgm:pt>
    <dgm:pt modelId="{C286DC33-425B-4310-98E9-D28195EF3512}">
      <dgm:prSet phldrT="[Text]"/>
      <dgm:spPr/>
      <dgm:t>
        <a:bodyPr/>
        <a:lstStyle/>
        <a:p>
          <a:endParaRPr lang="en-US" dirty="0"/>
        </a:p>
      </dgm:t>
    </dgm:pt>
    <dgm:pt modelId="{369D6866-81E1-4B13-AF4E-F26F92D4CA83}" type="parTrans" cxnId="{F327C2E5-233A-4C5A-8EE0-95A7E3EE6542}">
      <dgm:prSet/>
      <dgm:spPr/>
      <dgm:t>
        <a:bodyPr/>
        <a:lstStyle/>
        <a:p>
          <a:endParaRPr lang="en-US"/>
        </a:p>
      </dgm:t>
    </dgm:pt>
    <dgm:pt modelId="{EE6398D8-5275-4FB5-9912-71C5D03ED7BB}" type="sibTrans" cxnId="{F327C2E5-233A-4C5A-8EE0-95A7E3EE6542}">
      <dgm:prSet/>
      <dgm:spPr/>
      <dgm:t>
        <a:bodyPr/>
        <a:lstStyle/>
        <a:p>
          <a:endParaRPr lang="en-US"/>
        </a:p>
      </dgm:t>
    </dgm:pt>
    <dgm:pt modelId="{B0A05EAE-7820-4D8F-9D90-693CAD553FDF}">
      <dgm:prSet phldrT="[Text]"/>
      <dgm:spPr/>
      <dgm:t>
        <a:bodyPr/>
        <a:lstStyle/>
        <a:p>
          <a:r>
            <a:rPr lang="en-US" dirty="0" smtClean="0"/>
            <a:t> </a:t>
          </a:r>
          <a:endParaRPr lang="en-US" dirty="0"/>
        </a:p>
      </dgm:t>
    </dgm:pt>
    <dgm:pt modelId="{F7BFC29C-797E-4DEF-AF6F-63B2C615C224}" type="sibTrans" cxnId="{ED19EE5C-DABF-4BDF-AFAC-A6EE72F0633D}">
      <dgm:prSet/>
      <dgm:spPr/>
      <dgm:t>
        <a:bodyPr/>
        <a:lstStyle/>
        <a:p>
          <a:endParaRPr lang="en-US"/>
        </a:p>
      </dgm:t>
    </dgm:pt>
    <dgm:pt modelId="{673E126B-4E49-4122-B9C7-E6D4C8E13B08}" type="parTrans" cxnId="{ED19EE5C-DABF-4BDF-AFAC-A6EE72F0633D}">
      <dgm:prSet/>
      <dgm:spPr/>
      <dgm:t>
        <a:bodyPr/>
        <a:lstStyle/>
        <a:p>
          <a:endParaRPr lang="en-US"/>
        </a:p>
      </dgm:t>
    </dgm:pt>
    <dgm:pt modelId="{1EFA382E-F374-4693-A9B2-2A8FB9B3D39A}" type="pres">
      <dgm:prSet presAssocID="{FA303F6D-5B5D-42D2-A213-BF832DC095F4}" presName="linearFlow" presStyleCnt="0">
        <dgm:presLayoutVars>
          <dgm:dir/>
          <dgm:animLvl val="lvl"/>
          <dgm:resizeHandles val="exact"/>
        </dgm:presLayoutVars>
      </dgm:prSet>
      <dgm:spPr/>
      <dgm:t>
        <a:bodyPr/>
        <a:lstStyle/>
        <a:p>
          <a:endParaRPr lang="en-US"/>
        </a:p>
      </dgm:t>
    </dgm:pt>
    <dgm:pt modelId="{FCE3358A-67FE-447C-82BD-23A13EE8F53E}" type="pres">
      <dgm:prSet presAssocID="{AF4E497C-06E2-43F7-9E1C-F30C55C460EB}" presName="composite" presStyleCnt="0"/>
      <dgm:spPr/>
    </dgm:pt>
    <dgm:pt modelId="{E0B34433-91A4-4261-AA7D-C20815B81026}" type="pres">
      <dgm:prSet presAssocID="{AF4E497C-06E2-43F7-9E1C-F30C55C460EB}" presName="parentText" presStyleLbl="alignNode1" presStyleIdx="0" presStyleCnt="5">
        <dgm:presLayoutVars>
          <dgm:chMax val="1"/>
          <dgm:bulletEnabled val="1"/>
        </dgm:presLayoutVars>
      </dgm:prSet>
      <dgm:spPr/>
      <dgm:t>
        <a:bodyPr/>
        <a:lstStyle/>
        <a:p>
          <a:endParaRPr lang="en-US"/>
        </a:p>
      </dgm:t>
    </dgm:pt>
    <dgm:pt modelId="{E9D941BA-BAAF-4197-ADA0-F842655F06BF}" type="pres">
      <dgm:prSet presAssocID="{AF4E497C-06E2-43F7-9E1C-F30C55C460EB}" presName="descendantText" presStyleLbl="alignAcc1" presStyleIdx="0" presStyleCnt="5">
        <dgm:presLayoutVars>
          <dgm:bulletEnabled val="1"/>
        </dgm:presLayoutVars>
      </dgm:prSet>
      <dgm:spPr/>
      <dgm:t>
        <a:bodyPr/>
        <a:lstStyle/>
        <a:p>
          <a:endParaRPr lang="en-US"/>
        </a:p>
      </dgm:t>
    </dgm:pt>
    <dgm:pt modelId="{3DAF7552-A7C1-4BED-B549-29B0B75FDB58}" type="pres">
      <dgm:prSet presAssocID="{2D402F52-60A7-483A-BD0B-88B4ED477C82}" presName="sp" presStyleCnt="0"/>
      <dgm:spPr/>
    </dgm:pt>
    <dgm:pt modelId="{CD94BBCA-4F96-4933-8927-23E091D24E1B}" type="pres">
      <dgm:prSet presAssocID="{F82AA0B7-D251-4451-BFB4-5270CD94AB2C}" presName="composite" presStyleCnt="0"/>
      <dgm:spPr/>
    </dgm:pt>
    <dgm:pt modelId="{B428F6A0-C283-4D8E-A558-789B8934CD9E}" type="pres">
      <dgm:prSet presAssocID="{F82AA0B7-D251-4451-BFB4-5270CD94AB2C}" presName="parentText" presStyleLbl="alignNode1" presStyleIdx="1" presStyleCnt="5">
        <dgm:presLayoutVars>
          <dgm:chMax val="1"/>
          <dgm:bulletEnabled val="1"/>
        </dgm:presLayoutVars>
      </dgm:prSet>
      <dgm:spPr/>
      <dgm:t>
        <a:bodyPr/>
        <a:lstStyle/>
        <a:p>
          <a:endParaRPr lang="en-US"/>
        </a:p>
      </dgm:t>
    </dgm:pt>
    <dgm:pt modelId="{F036AB40-95DA-4A64-B308-EE9114BAABAC}" type="pres">
      <dgm:prSet presAssocID="{F82AA0B7-D251-4451-BFB4-5270CD94AB2C}" presName="descendantText" presStyleLbl="alignAcc1" presStyleIdx="1" presStyleCnt="5" custLinFactNeighborY="8048">
        <dgm:presLayoutVars>
          <dgm:bulletEnabled val="1"/>
        </dgm:presLayoutVars>
      </dgm:prSet>
      <dgm:spPr/>
      <dgm:t>
        <a:bodyPr/>
        <a:lstStyle/>
        <a:p>
          <a:endParaRPr lang="en-US"/>
        </a:p>
      </dgm:t>
    </dgm:pt>
    <dgm:pt modelId="{23902466-737F-48C7-90BC-531E23043D54}" type="pres">
      <dgm:prSet presAssocID="{CD20559B-73E0-41BA-B533-2C1AD43CC234}" presName="sp" presStyleCnt="0"/>
      <dgm:spPr/>
    </dgm:pt>
    <dgm:pt modelId="{CDAD0D53-FEA7-4D44-8875-828A471357D0}" type="pres">
      <dgm:prSet presAssocID="{B0A05EAE-7820-4D8F-9D90-693CAD553FDF}" presName="composite" presStyleCnt="0"/>
      <dgm:spPr/>
    </dgm:pt>
    <dgm:pt modelId="{13A9AB18-4D40-4B67-A13C-901E98D20C4E}" type="pres">
      <dgm:prSet presAssocID="{B0A05EAE-7820-4D8F-9D90-693CAD553FDF}" presName="parentText" presStyleLbl="alignNode1" presStyleIdx="2" presStyleCnt="5">
        <dgm:presLayoutVars>
          <dgm:chMax val="1"/>
          <dgm:bulletEnabled val="1"/>
        </dgm:presLayoutVars>
      </dgm:prSet>
      <dgm:spPr/>
      <dgm:t>
        <a:bodyPr/>
        <a:lstStyle/>
        <a:p>
          <a:endParaRPr lang="en-US"/>
        </a:p>
      </dgm:t>
    </dgm:pt>
    <dgm:pt modelId="{D5407B17-BC4B-4534-A9BA-ACB68E74B008}" type="pres">
      <dgm:prSet presAssocID="{B0A05EAE-7820-4D8F-9D90-693CAD553FDF}" presName="descendantText" presStyleLbl="alignAcc1" presStyleIdx="2" presStyleCnt="5">
        <dgm:presLayoutVars>
          <dgm:bulletEnabled val="1"/>
        </dgm:presLayoutVars>
      </dgm:prSet>
      <dgm:spPr/>
      <dgm:t>
        <a:bodyPr/>
        <a:lstStyle/>
        <a:p>
          <a:endParaRPr lang="en-US"/>
        </a:p>
      </dgm:t>
    </dgm:pt>
    <dgm:pt modelId="{F9D78309-DE9A-4AC4-81B9-D2A4FA65C060}" type="pres">
      <dgm:prSet presAssocID="{F7BFC29C-797E-4DEF-AF6F-63B2C615C224}" presName="sp" presStyleCnt="0"/>
      <dgm:spPr/>
    </dgm:pt>
    <dgm:pt modelId="{E51F8E13-6AD1-4CCF-9259-9993CBE36B87}" type="pres">
      <dgm:prSet presAssocID="{42AFBECF-A0E2-44CB-90A2-E1A6800C46EA}" presName="composite" presStyleCnt="0"/>
      <dgm:spPr/>
    </dgm:pt>
    <dgm:pt modelId="{28F42EE2-88D0-4D7D-95F5-E5A62B0123FE}" type="pres">
      <dgm:prSet presAssocID="{42AFBECF-A0E2-44CB-90A2-E1A6800C46EA}" presName="parentText" presStyleLbl="alignNode1" presStyleIdx="3" presStyleCnt="5">
        <dgm:presLayoutVars>
          <dgm:chMax val="1"/>
          <dgm:bulletEnabled val="1"/>
        </dgm:presLayoutVars>
      </dgm:prSet>
      <dgm:spPr/>
      <dgm:t>
        <a:bodyPr/>
        <a:lstStyle/>
        <a:p>
          <a:endParaRPr lang="en-US"/>
        </a:p>
      </dgm:t>
    </dgm:pt>
    <dgm:pt modelId="{9090F5D9-1047-4A34-87EE-A1F87D81D361}" type="pres">
      <dgm:prSet presAssocID="{42AFBECF-A0E2-44CB-90A2-E1A6800C46EA}" presName="descendantText" presStyleLbl="alignAcc1" presStyleIdx="3" presStyleCnt="5">
        <dgm:presLayoutVars>
          <dgm:bulletEnabled val="1"/>
        </dgm:presLayoutVars>
      </dgm:prSet>
      <dgm:spPr/>
      <dgm:t>
        <a:bodyPr/>
        <a:lstStyle/>
        <a:p>
          <a:endParaRPr lang="en-US"/>
        </a:p>
      </dgm:t>
    </dgm:pt>
    <dgm:pt modelId="{B2C8556A-632B-40EC-8211-629F26A0F39C}" type="pres">
      <dgm:prSet presAssocID="{CAF7EE8C-C3AF-4A6C-A5AF-B3028826BD4E}" presName="sp" presStyleCnt="0"/>
      <dgm:spPr/>
    </dgm:pt>
    <dgm:pt modelId="{A0E25672-4AF1-490A-AFFE-7D06A26D4C48}" type="pres">
      <dgm:prSet presAssocID="{C286DC33-425B-4310-98E9-D28195EF3512}" presName="composite" presStyleCnt="0"/>
      <dgm:spPr/>
    </dgm:pt>
    <dgm:pt modelId="{D3CF09B7-34B7-4B69-932F-8B684ED1157C}" type="pres">
      <dgm:prSet presAssocID="{C286DC33-425B-4310-98E9-D28195EF3512}" presName="parentText" presStyleLbl="alignNode1" presStyleIdx="4" presStyleCnt="5">
        <dgm:presLayoutVars>
          <dgm:chMax val="1"/>
          <dgm:bulletEnabled val="1"/>
        </dgm:presLayoutVars>
      </dgm:prSet>
      <dgm:spPr/>
      <dgm:t>
        <a:bodyPr/>
        <a:lstStyle/>
        <a:p>
          <a:endParaRPr lang="en-US"/>
        </a:p>
      </dgm:t>
    </dgm:pt>
    <dgm:pt modelId="{9E4404C9-04E6-4CFD-BCC5-6CF24FD86E53}" type="pres">
      <dgm:prSet presAssocID="{C286DC33-425B-4310-98E9-D28195EF3512}" presName="descendantText" presStyleLbl="alignAcc1" presStyleIdx="4" presStyleCnt="5">
        <dgm:presLayoutVars>
          <dgm:bulletEnabled val="1"/>
        </dgm:presLayoutVars>
      </dgm:prSet>
      <dgm:spPr/>
      <dgm:t>
        <a:bodyPr/>
        <a:lstStyle/>
        <a:p>
          <a:endParaRPr lang="en-US"/>
        </a:p>
      </dgm:t>
    </dgm:pt>
  </dgm:ptLst>
  <dgm:cxnLst>
    <dgm:cxn modelId="{F327C2E5-233A-4C5A-8EE0-95A7E3EE6542}" srcId="{FA303F6D-5B5D-42D2-A213-BF832DC095F4}" destId="{C286DC33-425B-4310-98E9-D28195EF3512}" srcOrd="4" destOrd="0" parTransId="{369D6866-81E1-4B13-AF4E-F26F92D4CA83}" sibTransId="{EE6398D8-5275-4FB5-9912-71C5D03ED7BB}"/>
    <dgm:cxn modelId="{ADDC14FE-A78A-45FD-8A28-C0294B0C5B35}" srcId="{42AFBECF-A0E2-44CB-90A2-E1A6800C46EA}" destId="{BC775C97-9484-40A2-8AFF-77BABFEA271C}" srcOrd="0" destOrd="0" parTransId="{1C347978-B95A-4F28-A8B4-9E183B63365E}" sibTransId="{5AD93B27-0BE7-4C1B-9F60-5B0AA1F335DC}"/>
    <dgm:cxn modelId="{90D9257C-1B56-4D5D-890C-CEBE3C7ECEBF}" type="presOf" srcId="{C286DC33-425B-4310-98E9-D28195EF3512}" destId="{D3CF09B7-34B7-4B69-932F-8B684ED1157C}" srcOrd="0" destOrd="0" presId="urn:microsoft.com/office/officeart/2005/8/layout/chevron2"/>
    <dgm:cxn modelId="{ED19EE5C-DABF-4BDF-AFAC-A6EE72F0633D}" srcId="{FA303F6D-5B5D-42D2-A213-BF832DC095F4}" destId="{B0A05EAE-7820-4D8F-9D90-693CAD553FDF}" srcOrd="2" destOrd="0" parTransId="{673E126B-4E49-4122-B9C7-E6D4C8E13B08}" sibTransId="{F7BFC29C-797E-4DEF-AF6F-63B2C615C224}"/>
    <dgm:cxn modelId="{41BBAEB3-DDA7-4236-987E-E88577B275C5}" srcId="{F82AA0B7-D251-4451-BFB4-5270CD94AB2C}" destId="{BFCBD34F-A917-46A1-87F2-5A5C4AB20C13}" srcOrd="0" destOrd="0" parTransId="{77824E47-0A0A-4C70-8A34-60103E6678B5}" sibTransId="{82AAFA58-86BC-4600-8962-953C18B42953}"/>
    <dgm:cxn modelId="{7E5957DE-82BE-4C4B-84D3-0E336304A48D}" type="presOf" srcId="{FA303F6D-5B5D-42D2-A213-BF832DC095F4}" destId="{1EFA382E-F374-4693-A9B2-2A8FB9B3D39A}" srcOrd="0" destOrd="0" presId="urn:microsoft.com/office/officeart/2005/8/layout/chevron2"/>
    <dgm:cxn modelId="{18AD44C1-29AE-4423-B166-4262432429D2}" srcId="{AF4E497C-06E2-43F7-9E1C-F30C55C460EB}" destId="{29448406-F673-4D24-9843-1A308F832BAF}" srcOrd="0" destOrd="0" parTransId="{AEBC2C48-7210-464A-992D-C6EA73D87DF9}" sibTransId="{F830F4A0-47B7-4604-8D8C-A112F178CA3A}"/>
    <dgm:cxn modelId="{F6C57E85-E93F-43E1-B705-021F53FF2FE7}" type="presOf" srcId="{B0A05EAE-7820-4D8F-9D90-693CAD553FDF}" destId="{13A9AB18-4D40-4B67-A13C-901E98D20C4E}" srcOrd="0" destOrd="0" presId="urn:microsoft.com/office/officeart/2005/8/layout/chevron2"/>
    <dgm:cxn modelId="{EE2ABB45-DDED-41EA-971D-3D59C3A21745}" type="presOf" srcId="{42AFBECF-A0E2-44CB-90A2-E1A6800C46EA}" destId="{28F42EE2-88D0-4D7D-95F5-E5A62B0123FE}" srcOrd="0" destOrd="0" presId="urn:microsoft.com/office/officeart/2005/8/layout/chevron2"/>
    <dgm:cxn modelId="{4F25919E-26C3-4F92-947B-DD9334E363EF}" type="presOf" srcId="{CE93BBF5-0F11-4E57-B4BF-B57BE351F8DA}" destId="{D5407B17-BC4B-4534-A9BA-ACB68E74B008}" srcOrd="0" destOrd="0" presId="urn:microsoft.com/office/officeart/2005/8/layout/chevron2"/>
    <dgm:cxn modelId="{CAF914E4-B1AE-4FB8-B916-6A89F8828428}" srcId="{FA303F6D-5B5D-42D2-A213-BF832DC095F4}" destId="{AF4E497C-06E2-43F7-9E1C-F30C55C460EB}" srcOrd="0" destOrd="0" parTransId="{71C3DAFF-41FB-40BB-A831-50EC96630D31}" sibTransId="{2D402F52-60A7-483A-BD0B-88B4ED477C82}"/>
    <dgm:cxn modelId="{2291CC4B-ABDB-418E-8E22-BE0ECD350D43}" type="presOf" srcId="{BFCBD34F-A917-46A1-87F2-5A5C4AB20C13}" destId="{F036AB40-95DA-4A64-B308-EE9114BAABAC}" srcOrd="0" destOrd="0" presId="urn:microsoft.com/office/officeart/2005/8/layout/chevron2"/>
    <dgm:cxn modelId="{EEE32E37-0B64-48CE-8063-33CAF32B5E59}" srcId="{FA303F6D-5B5D-42D2-A213-BF832DC095F4}" destId="{F82AA0B7-D251-4451-BFB4-5270CD94AB2C}" srcOrd="1" destOrd="0" parTransId="{B411605B-66E4-4DD1-8E41-F5F112C13D00}" sibTransId="{CD20559B-73E0-41BA-B533-2C1AD43CC234}"/>
    <dgm:cxn modelId="{D16BDD16-C263-4232-B4BD-A62C63F0B945}" srcId="{FA303F6D-5B5D-42D2-A213-BF832DC095F4}" destId="{42AFBECF-A0E2-44CB-90A2-E1A6800C46EA}" srcOrd="3" destOrd="0" parTransId="{1F96779F-83E2-4FB9-AA37-A9AB914A7998}" sibTransId="{CAF7EE8C-C3AF-4A6C-A5AF-B3028826BD4E}"/>
    <dgm:cxn modelId="{E50DD980-FA55-4F0C-8950-7B2AB17EC456}" type="presOf" srcId="{AF4E497C-06E2-43F7-9E1C-F30C55C460EB}" destId="{E0B34433-91A4-4261-AA7D-C20815B81026}" srcOrd="0" destOrd="0" presId="urn:microsoft.com/office/officeart/2005/8/layout/chevron2"/>
    <dgm:cxn modelId="{FAA77823-A632-45DB-93AE-528699809123}" type="presOf" srcId="{F82AA0B7-D251-4451-BFB4-5270CD94AB2C}" destId="{B428F6A0-C283-4D8E-A558-789B8934CD9E}" srcOrd="0" destOrd="0" presId="urn:microsoft.com/office/officeart/2005/8/layout/chevron2"/>
    <dgm:cxn modelId="{C8993835-E4E7-4F80-8675-8926D4C8BC15}" srcId="{C286DC33-425B-4310-98E9-D28195EF3512}" destId="{45E188F5-C354-4BE2-A03B-CBE7B88A1A07}" srcOrd="0" destOrd="0" parTransId="{CAB943FC-F896-4CC4-A0AB-121FCCB0B478}" sibTransId="{21B2FED5-87AC-42EC-AE8B-7081DFC1BC9E}"/>
    <dgm:cxn modelId="{0919C80B-2EF0-4305-BE0C-792FFD59D772}" srcId="{B0A05EAE-7820-4D8F-9D90-693CAD553FDF}" destId="{CE93BBF5-0F11-4E57-B4BF-B57BE351F8DA}" srcOrd="0" destOrd="0" parTransId="{AFEEEA04-29AE-437D-ABB1-F260F066EAFC}" sibTransId="{248B03DE-098A-4526-A439-81B284FAC0E2}"/>
    <dgm:cxn modelId="{C04CD37F-684F-4FE2-AF18-CACAB2082728}" type="presOf" srcId="{BC775C97-9484-40A2-8AFF-77BABFEA271C}" destId="{9090F5D9-1047-4A34-87EE-A1F87D81D361}" srcOrd="0" destOrd="0" presId="urn:microsoft.com/office/officeart/2005/8/layout/chevron2"/>
    <dgm:cxn modelId="{4CA0895D-3F2D-423A-A49A-B0AC991DA39C}" type="presOf" srcId="{45E188F5-C354-4BE2-A03B-CBE7B88A1A07}" destId="{9E4404C9-04E6-4CFD-BCC5-6CF24FD86E53}" srcOrd="0" destOrd="0" presId="urn:microsoft.com/office/officeart/2005/8/layout/chevron2"/>
    <dgm:cxn modelId="{238A1CEE-9A0E-4EA4-9B7B-49C3B21E9426}" type="presOf" srcId="{29448406-F673-4D24-9843-1A308F832BAF}" destId="{E9D941BA-BAAF-4197-ADA0-F842655F06BF}" srcOrd="0" destOrd="0" presId="urn:microsoft.com/office/officeart/2005/8/layout/chevron2"/>
    <dgm:cxn modelId="{16907E37-EA51-4F5D-8713-D99B2D520EA2}" type="presParOf" srcId="{1EFA382E-F374-4693-A9B2-2A8FB9B3D39A}" destId="{FCE3358A-67FE-447C-82BD-23A13EE8F53E}" srcOrd="0" destOrd="0" presId="urn:microsoft.com/office/officeart/2005/8/layout/chevron2"/>
    <dgm:cxn modelId="{5890A713-34B8-4B38-8DDF-753B31B0D11F}" type="presParOf" srcId="{FCE3358A-67FE-447C-82BD-23A13EE8F53E}" destId="{E0B34433-91A4-4261-AA7D-C20815B81026}" srcOrd="0" destOrd="0" presId="urn:microsoft.com/office/officeart/2005/8/layout/chevron2"/>
    <dgm:cxn modelId="{F83A632B-8890-4158-B743-75CD72FA5CB9}" type="presParOf" srcId="{FCE3358A-67FE-447C-82BD-23A13EE8F53E}" destId="{E9D941BA-BAAF-4197-ADA0-F842655F06BF}" srcOrd="1" destOrd="0" presId="urn:microsoft.com/office/officeart/2005/8/layout/chevron2"/>
    <dgm:cxn modelId="{9791B884-60CA-406A-82BD-727944EC5F56}" type="presParOf" srcId="{1EFA382E-F374-4693-A9B2-2A8FB9B3D39A}" destId="{3DAF7552-A7C1-4BED-B549-29B0B75FDB58}" srcOrd="1" destOrd="0" presId="urn:microsoft.com/office/officeart/2005/8/layout/chevron2"/>
    <dgm:cxn modelId="{B4041335-E79C-43B7-ACFB-55C5FE186126}" type="presParOf" srcId="{1EFA382E-F374-4693-A9B2-2A8FB9B3D39A}" destId="{CD94BBCA-4F96-4933-8927-23E091D24E1B}" srcOrd="2" destOrd="0" presId="urn:microsoft.com/office/officeart/2005/8/layout/chevron2"/>
    <dgm:cxn modelId="{01BE3A20-EAAE-44B7-88F3-0D719F59B1EE}" type="presParOf" srcId="{CD94BBCA-4F96-4933-8927-23E091D24E1B}" destId="{B428F6A0-C283-4D8E-A558-789B8934CD9E}" srcOrd="0" destOrd="0" presId="urn:microsoft.com/office/officeart/2005/8/layout/chevron2"/>
    <dgm:cxn modelId="{B86B4DCA-5FD9-49DE-9345-C34B60ECCFA7}" type="presParOf" srcId="{CD94BBCA-4F96-4933-8927-23E091D24E1B}" destId="{F036AB40-95DA-4A64-B308-EE9114BAABAC}" srcOrd="1" destOrd="0" presId="urn:microsoft.com/office/officeart/2005/8/layout/chevron2"/>
    <dgm:cxn modelId="{81883009-A809-4263-9669-A9F3A26DD7AA}" type="presParOf" srcId="{1EFA382E-F374-4693-A9B2-2A8FB9B3D39A}" destId="{23902466-737F-48C7-90BC-531E23043D54}" srcOrd="3" destOrd="0" presId="urn:microsoft.com/office/officeart/2005/8/layout/chevron2"/>
    <dgm:cxn modelId="{8D132424-E541-41DF-A054-E2C85D225D4E}" type="presParOf" srcId="{1EFA382E-F374-4693-A9B2-2A8FB9B3D39A}" destId="{CDAD0D53-FEA7-4D44-8875-828A471357D0}" srcOrd="4" destOrd="0" presId="urn:microsoft.com/office/officeart/2005/8/layout/chevron2"/>
    <dgm:cxn modelId="{C62006A7-02E6-4AC5-8F08-99A6647171F5}" type="presParOf" srcId="{CDAD0D53-FEA7-4D44-8875-828A471357D0}" destId="{13A9AB18-4D40-4B67-A13C-901E98D20C4E}" srcOrd="0" destOrd="0" presId="urn:microsoft.com/office/officeart/2005/8/layout/chevron2"/>
    <dgm:cxn modelId="{C2913445-4D80-4EAA-AB29-6E6E46B40524}" type="presParOf" srcId="{CDAD0D53-FEA7-4D44-8875-828A471357D0}" destId="{D5407B17-BC4B-4534-A9BA-ACB68E74B008}" srcOrd="1" destOrd="0" presId="urn:microsoft.com/office/officeart/2005/8/layout/chevron2"/>
    <dgm:cxn modelId="{65284939-5551-478A-895C-DD4B3E0127D0}" type="presParOf" srcId="{1EFA382E-F374-4693-A9B2-2A8FB9B3D39A}" destId="{F9D78309-DE9A-4AC4-81B9-D2A4FA65C060}" srcOrd="5" destOrd="0" presId="urn:microsoft.com/office/officeart/2005/8/layout/chevron2"/>
    <dgm:cxn modelId="{2609D1D2-AD1F-4772-BC13-B77F84AE7E2C}" type="presParOf" srcId="{1EFA382E-F374-4693-A9B2-2A8FB9B3D39A}" destId="{E51F8E13-6AD1-4CCF-9259-9993CBE36B87}" srcOrd="6" destOrd="0" presId="urn:microsoft.com/office/officeart/2005/8/layout/chevron2"/>
    <dgm:cxn modelId="{7E8DF6F8-485D-4781-95D5-3C0464C4289E}" type="presParOf" srcId="{E51F8E13-6AD1-4CCF-9259-9993CBE36B87}" destId="{28F42EE2-88D0-4D7D-95F5-E5A62B0123FE}" srcOrd="0" destOrd="0" presId="urn:microsoft.com/office/officeart/2005/8/layout/chevron2"/>
    <dgm:cxn modelId="{0AD78A68-F7AB-4247-AA68-468406F04CB3}" type="presParOf" srcId="{E51F8E13-6AD1-4CCF-9259-9993CBE36B87}" destId="{9090F5D9-1047-4A34-87EE-A1F87D81D361}" srcOrd="1" destOrd="0" presId="urn:microsoft.com/office/officeart/2005/8/layout/chevron2"/>
    <dgm:cxn modelId="{6800710C-E221-4889-8A92-D7EB80FED4E2}" type="presParOf" srcId="{1EFA382E-F374-4693-A9B2-2A8FB9B3D39A}" destId="{B2C8556A-632B-40EC-8211-629F26A0F39C}" srcOrd="7" destOrd="0" presId="urn:microsoft.com/office/officeart/2005/8/layout/chevron2"/>
    <dgm:cxn modelId="{1CAD1794-CB4B-4988-B121-45029B9C26FD}" type="presParOf" srcId="{1EFA382E-F374-4693-A9B2-2A8FB9B3D39A}" destId="{A0E25672-4AF1-490A-AFFE-7D06A26D4C48}" srcOrd="8" destOrd="0" presId="urn:microsoft.com/office/officeart/2005/8/layout/chevron2"/>
    <dgm:cxn modelId="{0B7505D1-1471-4829-88F7-883C70806C78}" type="presParOf" srcId="{A0E25672-4AF1-490A-AFFE-7D06A26D4C48}" destId="{D3CF09B7-34B7-4B69-932F-8B684ED1157C}" srcOrd="0" destOrd="0" presId="urn:microsoft.com/office/officeart/2005/8/layout/chevron2"/>
    <dgm:cxn modelId="{9493D251-A448-4101-8807-04D04698CC92}" type="presParOf" srcId="{A0E25672-4AF1-490A-AFFE-7D06A26D4C48}" destId="{9E4404C9-04E6-4CFD-BCC5-6CF24FD86E5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F2D688DA-F7D1-4AD9-B35A-0A2CD29BEF51}" type="datetimeFigureOut">
              <a:rPr lang="en-US" smtClean="0"/>
              <a:pPr/>
              <a:t>2/1/2010</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BCAC0E30-FE5D-4E44-BCC0-8F57B2E759C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27" name="Rectangle 3"/>
          <p:cNvSpPr>
            <a:spLocks noGrp="1" noChangeArrowheads="1"/>
          </p:cNvSpPr>
          <p:nvPr>
            <p:ph type="dt" idx="1"/>
          </p:nvPr>
        </p:nvSpPr>
        <p:spPr bwMode="auto">
          <a:xfrm>
            <a:off x="3963744"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eaLnBrk="0" hangingPunct="0">
              <a:spcBef>
                <a:spcPct val="0"/>
              </a:spcBef>
              <a:defRPr sz="1200">
                <a:latin typeface="Times" pitchFamily="1"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31" name="Rectangle 7"/>
          <p:cNvSpPr>
            <a:spLocks noGrp="1" noChangeArrowheads="1"/>
          </p:cNvSpPr>
          <p:nvPr>
            <p:ph type="sldNum" sz="quarter" idx="5"/>
          </p:nvPr>
        </p:nvSpPr>
        <p:spPr bwMode="auto">
          <a:xfrm>
            <a:off x="3963744"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eaLnBrk="0" hangingPunct="0">
              <a:spcBef>
                <a:spcPct val="0"/>
              </a:spcBef>
              <a:defRPr sz="1200">
                <a:latin typeface="Times" pitchFamily="1" charset="0"/>
              </a:defRPr>
            </a:lvl1pPr>
          </a:lstStyle>
          <a:p>
            <a:pPr>
              <a:defRPr/>
            </a:pPr>
            <a:fld id="{39875255-8E73-4D19-AD83-DC4E54DE3B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C98CECE-D45A-494F-A7F9-32DD22E1A8EE}" type="slidenum">
              <a:rPr lang="en-US" smtClean="0"/>
              <a:pPr/>
              <a:t>1</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Lecture 1: Tools &amp; Environments (roles and historical perspectives)</a:t>
            </a:r>
            <a:br>
              <a:rPr lang="en-US" dirty="0" smtClean="0"/>
            </a:br>
            <a:r>
              <a:rPr lang="en-US" dirty="0" smtClean="0"/>
              <a:t>- What are the main roles of tools in our development process?</a:t>
            </a:r>
            <a:br>
              <a:rPr lang="en-US" dirty="0" smtClean="0"/>
            </a:br>
            <a:r>
              <a:rPr lang="en-US" dirty="0" smtClean="0"/>
              <a:t>       - Understanding</a:t>
            </a:r>
            <a:br>
              <a:rPr lang="en-US" dirty="0" smtClean="0"/>
            </a:br>
            <a:r>
              <a:rPr lang="en-US" dirty="0" smtClean="0"/>
              <a:t>       - Building</a:t>
            </a:r>
            <a:br>
              <a:rPr lang="en-US" dirty="0" smtClean="0"/>
            </a:br>
            <a:r>
              <a:rPr lang="en-US" dirty="0" smtClean="0"/>
              <a:t>       - Modifying</a:t>
            </a:r>
            <a:br>
              <a:rPr lang="en-US" dirty="0" smtClean="0"/>
            </a:br>
            <a:r>
              <a:rPr lang="en-US" dirty="0" smtClean="0"/>
              <a:t>       - Debugging</a:t>
            </a:r>
            <a:br>
              <a:rPr lang="en-US" dirty="0" smtClean="0"/>
            </a:br>
            <a:r>
              <a:rPr lang="en-US" dirty="0" smtClean="0"/>
              <a:t>       - Testing</a:t>
            </a:r>
            <a:br>
              <a:rPr lang="en-US" dirty="0" smtClean="0"/>
            </a:br>
            <a:r>
              <a:rPr lang="en-US" dirty="0" smtClean="0"/>
              <a:t>- Historical overview of how we got to here:</a:t>
            </a:r>
            <a:br>
              <a:rPr lang="en-US" dirty="0" smtClean="0"/>
            </a:br>
            <a:r>
              <a:rPr lang="en-US" dirty="0" smtClean="0"/>
              <a:t>       - (Wouldn't bother with pre-basic editors)</a:t>
            </a:r>
            <a:br>
              <a:rPr lang="en-US" dirty="0" smtClean="0"/>
            </a:br>
            <a:r>
              <a:rPr lang="en-US" dirty="0" smtClean="0"/>
              <a:t>       - text editors galore</a:t>
            </a:r>
            <a:br>
              <a:rPr lang="en-US" dirty="0" smtClean="0"/>
            </a:br>
            <a:r>
              <a:rPr lang="en-US" dirty="0" smtClean="0"/>
              <a:t>       - </a:t>
            </a:r>
            <a:r>
              <a:rPr lang="en-US" dirty="0" err="1" smtClean="0"/>
              <a:t>emacs</a:t>
            </a:r>
            <a:r>
              <a:rPr lang="en-US" dirty="0" smtClean="0"/>
              <a:t> &amp; other syntax-aware editors</a:t>
            </a:r>
            <a:br>
              <a:rPr lang="en-US" dirty="0" smtClean="0"/>
            </a:br>
            <a:r>
              <a:rPr lang="en-US" dirty="0" smtClean="0"/>
              <a:t>       - semantically-aware editors (e.g. </a:t>
            </a:r>
            <a:r>
              <a:rPr lang="en-US" dirty="0" err="1" smtClean="0"/>
              <a:t>pascal</a:t>
            </a:r>
            <a:r>
              <a:rPr lang="en-US" dirty="0" smtClean="0"/>
              <a:t>)</a:t>
            </a:r>
            <a:br>
              <a:rPr lang="en-US" dirty="0" smtClean="0"/>
            </a:br>
            <a:r>
              <a:rPr lang="en-US" dirty="0" smtClean="0"/>
              <a:t>       - </a:t>
            </a:r>
            <a:r>
              <a:rPr lang="en-US" dirty="0" err="1" smtClean="0"/>
              <a:t>smalltalk</a:t>
            </a:r>
            <a:r>
              <a:rPr lang="en-US" dirty="0" smtClean="0"/>
              <a:t/>
            </a:r>
            <a:br>
              <a:rPr lang="en-US" dirty="0" smtClean="0"/>
            </a:br>
            <a:r>
              <a:rPr lang="en-US" dirty="0" smtClean="0"/>
              <a:t>       - modern environments (visual studio, eclipse, etc)</a:t>
            </a:r>
            <a:br>
              <a:rPr lang="en-US" dirty="0" smtClean="0"/>
            </a:br>
            <a:r>
              <a:rPr lang="en-US" dirty="0" smtClean="0"/>
              <a:t>- What new development approaches will _require_ specific tools?</a:t>
            </a:r>
            <a:br>
              <a:rPr lang="en-US" dirty="0" smtClean="0"/>
            </a:br>
            <a:r>
              <a:rPr lang="en-US" dirty="0" smtClean="0"/>
              <a:t>       - </a:t>
            </a:r>
            <a:r>
              <a:rPr lang="en-US" dirty="0" err="1" smtClean="0"/>
              <a:t>Modelling</a:t>
            </a:r>
            <a:r>
              <a:rPr lang="en-US" dirty="0" smtClean="0"/>
              <a:t/>
            </a:r>
            <a:br>
              <a:rPr lang="en-US" dirty="0" smtClean="0"/>
            </a:br>
            <a:r>
              <a:rPr lang="en-US" dirty="0" smtClean="0"/>
              <a:t>       - SMT stuff from 590N seminar (</a:t>
            </a:r>
            <a:r>
              <a:rPr lang="en-US" dirty="0" err="1" smtClean="0"/>
              <a:t>incl</a:t>
            </a:r>
            <a:r>
              <a:rPr lang="en-US" dirty="0" smtClean="0"/>
              <a:t> verifying protocols)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Understanding</a:t>
            </a:r>
          </a:p>
          <a:p>
            <a:pPr>
              <a:buFont typeface="Arial" pitchFamily="34" charset="0"/>
              <a:buChar char="•"/>
            </a:pPr>
            <a:r>
              <a:rPr lang="en-US" dirty="0" smtClean="0"/>
              <a:t>Building</a:t>
            </a:r>
          </a:p>
          <a:p>
            <a:pPr>
              <a:buFont typeface="Arial" pitchFamily="34" charset="0"/>
              <a:buChar char="•"/>
            </a:pPr>
            <a:r>
              <a:rPr lang="en-US" dirty="0" smtClean="0"/>
              <a:t>Modifying</a:t>
            </a:r>
          </a:p>
          <a:p>
            <a:pPr>
              <a:buFont typeface="Arial" pitchFamily="34" charset="0"/>
              <a:buChar char="•"/>
            </a:pPr>
            <a:r>
              <a:rPr lang="en-US" dirty="0" smtClean="0"/>
              <a:t>Debugging</a:t>
            </a:r>
          </a:p>
          <a:p>
            <a:pPr>
              <a:buFont typeface="Arial" pitchFamily="34" charset="0"/>
              <a:buChar char="•"/>
            </a:pPr>
            <a:r>
              <a:rPr lang="en-US" dirty="0" smtClean="0"/>
              <a:t>Testing</a:t>
            </a:r>
          </a:p>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FCE80F-350E-4CEE-BA15-6F4ED4CFCA11}"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FCE80F-350E-4CEE-BA15-6F4ED4CFCA1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FCE80F-350E-4CEE-BA15-6F4ED4CFCA11}"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FCE80F-350E-4CEE-BA15-6F4ED4CFCA11}"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FCE80F-350E-4CEE-BA15-6F4ED4CFCA11}"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FCE80F-350E-4CEE-BA15-6F4ED4CFCA11}"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FCE80F-350E-4CEE-BA15-6F4ED4CFCA11}"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FCE80F-350E-4CEE-BA15-6F4ED4CFCA11}"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658" y="701795"/>
            <a:ext cx="4634386" cy="3469281"/>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FCE80F-350E-4CEE-BA15-6F4ED4CFCA11}"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FCE80F-350E-4CEE-BA15-6F4ED4CFCA11}"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658" y="701795"/>
            <a:ext cx="4634386" cy="3469281"/>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FCE80F-350E-4CEE-BA15-6F4ED4CFCA11}"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FCE80F-350E-4CEE-BA15-6F4ED4CFCA11}"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3CC9105E-30A7-40AF-9327-9CF9B1A746E5}" type="slidenum">
              <a:rPr lang="en-US" smtClean="0"/>
              <a:pPr/>
              <a:t>74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
        <p:nvSpPr>
          <p:cNvPr id="5" name="Line 8"/>
          <p:cNvSpPr>
            <a:spLocks noChangeShapeType="1"/>
          </p:cNvSpPr>
          <p:nvPr/>
        </p:nvSpPr>
        <p:spPr bwMode="auto">
          <a:xfrm>
            <a:off x="762000" y="5791200"/>
            <a:ext cx="7543800" cy="0"/>
          </a:xfrm>
          <a:prstGeom prst="line">
            <a:avLst/>
          </a:prstGeom>
          <a:noFill/>
          <a:ln w="38100">
            <a:solidFill>
              <a:srgbClr val="800080"/>
            </a:solidFill>
            <a:round/>
            <a:headEnd/>
            <a:tailEnd/>
          </a:ln>
          <a:effectLst/>
        </p:spPr>
        <p:txBody>
          <a:bodyPr/>
          <a:lstStyle/>
          <a:p>
            <a:pPr>
              <a:defRPr/>
            </a:pPr>
            <a:endParaRPr lang="en-US"/>
          </a:p>
        </p:txBody>
      </p:sp>
      <p:sp>
        <p:nvSpPr>
          <p:cNvPr id="7065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800080"/>
                </a:solidFill>
              </a:defRPr>
            </a:lvl1pPr>
          </a:lstStyle>
          <a:p>
            <a:r>
              <a:rPr lang="en-US"/>
              <a:t>Click to edit Master subtitle style</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pPr>
              <a:defRPr/>
            </a:pPr>
            <a:r>
              <a:rPr lang="en-US" smtClean="0"/>
              <a:t>UW CSE P504</a:t>
            </a:r>
            <a:endParaRPr lang="en-US"/>
          </a:p>
        </p:txBody>
      </p:sp>
      <p:sp>
        <p:nvSpPr>
          <p:cNvPr id="11" name="Slide Number Placeholder 10"/>
          <p:cNvSpPr>
            <a:spLocks noGrp="1"/>
          </p:cNvSpPr>
          <p:nvPr>
            <p:ph type="sldNum" sz="quarter" idx="11"/>
          </p:nvPr>
        </p:nvSpPr>
        <p:spPr/>
        <p:txBody>
          <a:bodyPr/>
          <a:lstStyle/>
          <a:p>
            <a:pPr>
              <a:defRPr/>
            </a:pPr>
            <a:fld id="{27A9A2CF-3181-487B-9AD4-744EA61661BF}" type="slidenum">
              <a:rPr lang="en-US" smtClean="0"/>
              <a:pPr>
                <a:defRPr/>
              </a:pPr>
              <a:t>‹#›</a:t>
            </a:fld>
            <a:endParaRPr lang="en-US" dirty="0"/>
          </a:p>
        </p:txBody>
      </p:sp>
      <p:sp>
        <p:nvSpPr>
          <p:cNvPr id="12" name="Footer Placeholder 11"/>
          <p:cNvSpPr>
            <a:spLocks noGrp="1"/>
          </p:cNvSpPr>
          <p:nvPr>
            <p:ph type="ftr" sz="quarter" idx="12"/>
          </p:nvPr>
        </p:nvSpPr>
        <p:spPr/>
        <p:txBody>
          <a:bodyPr/>
          <a:lstStyle/>
          <a:p>
            <a:pPr>
              <a:defRPr/>
            </a:pPr>
            <a:r>
              <a:rPr lang="en-US" smtClean="0"/>
              <a:t>David Notkin ● Winter 2010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955DCD-DD53-4D27-9759-E8ED78E7B0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BDFF4E-8388-456E-B82C-8E57F90A02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51FA2C-3B3E-4FA6-BAFA-85683040B9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687209-3C7B-48C7-A0A0-09EFA8C63A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593D72-9E2E-4A7D-BE67-19327E6AD9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614727-0A28-4CC5-9A36-E56E237283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7A4F5D-B194-4D02-97B9-FEAAE1970A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1A1E8F-9E64-4F57-9C28-9B348329C9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256C8F-A7E5-44F2-AD5A-C53FC41064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BB87CC-CFCD-4586-8CBB-65EEB10385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800080"/>
                </a:solidFill>
                <a:latin typeface="Times New Roman" pitchFamily="18" charset="0"/>
              </a:defRPr>
            </a:lvl1pPr>
          </a:lstStyle>
          <a:p>
            <a:pPr>
              <a:defRPr/>
            </a:pPr>
            <a:r>
              <a:rPr lang="en-US" smtClean="0"/>
              <a:t>UW CSE P504</a:t>
            </a:r>
            <a:endParaRPr lang="en-US"/>
          </a:p>
        </p:txBody>
      </p:sp>
      <p:sp>
        <p:nvSpPr>
          <p:cNvPr id="69637" name="Rectangle 5"/>
          <p:cNvSpPr>
            <a:spLocks noGrp="1" noChangeArrowheads="1"/>
          </p:cNvSpPr>
          <p:nvPr>
            <p:ph type="ftr" sz="quarter" idx="3"/>
          </p:nvPr>
        </p:nvSpPr>
        <p:spPr bwMode="auto">
          <a:xfrm>
            <a:off x="2895600" y="64008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800080"/>
                </a:solidFill>
                <a:latin typeface="Times New Roman" pitchFamily="18" charset="0"/>
              </a:defRPr>
            </a:lvl1pPr>
          </a:lstStyle>
          <a:p>
            <a:pPr>
              <a:defRPr/>
            </a:pPr>
            <a:r>
              <a:rPr lang="en-US" smtClean="0"/>
              <a:t>David Notkin ● Winter 2010</a:t>
            </a:r>
            <a:endParaRPr lang="en-US" dirty="0"/>
          </a:p>
        </p:txBody>
      </p:sp>
      <p:sp>
        <p:nvSpPr>
          <p:cNvPr id="69638"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800080"/>
                </a:solidFill>
                <a:latin typeface="Times New Roman" pitchFamily="18" charset="0"/>
              </a:defRPr>
            </a:lvl1pPr>
          </a:lstStyle>
          <a:p>
            <a:pPr>
              <a:defRPr/>
            </a:pPr>
            <a:fld id="{27A9A2CF-3181-487B-9AD4-744EA61661BF}" type="slidenum">
              <a:rPr lang="en-US"/>
              <a:pPr>
                <a:defRPr/>
              </a:pPr>
              <a:t>‹#›</a:t>
            </a:fld>
            <a:endParaRPr lang="en-US" dirty="0"/>
          </a:p>
        </p:txBody>
      </p:sp>
      <p:sp>
        <p:nvSpPr>
          <p:cNvPr id="69639"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l" rtl="0" eaLnBrk="0" fontAlgn="base" hangingPunct="0">
        <a:spcBef>
          <a:spcPct val="0"/>
        </a:spcBef>
        <a:spcAft>
          <a:spcPct val="0"/>
        </a:spcAft>
        <a:defRPr sz="3600">
          <a:solidFill>
            <a:srgbClr val="800080"/>
          </a:solidFill>
          <a:latin typeface="+mj-lt"/>
          <a:ea typeface="+mj-ea"/>
          <a:cs typeface="+mj-cs"/>
        </a:defRPr>
      </a:lvl1pPr>
      <a:lvl2pPr algn="l" rtl="0" eaLnBrk="0" fontAlgn="base" hangingPunct="0">
        <a:spcBef>
          <a:spcPct val="0"/>
        </a:spcBef>
        <a:spcAft>
          <a:spcPct val="0"/>
        </a:spcAft>
        <a:defRPr sz="3600">
          <a:solidFill>
            <a:srgbClr val="800080"/>
          </a:solidFill>
          <a:latin typeface="Arial" charset="0"/>
        </a:defRPr>
      </a:lvl2pPr>
      <a:lvl3pPr algn="l" rtl="0" eaLnBrk="0" fontAlgn="base" hangingPunct="0">
        <a:spcBef>
          <a:spcPct val="0"/>
        </a:spcBef>
        <a:spcAft>
          <a:spcPct val="0"/>
        </a:spcAft>
        <a:defRPr sz="3600">
          <a:solidFill>
            <a:srgbClr val="800080"/>
          </a:solidFill>
          <a:latin typeface="Arial" charset="0"/>
        </a:defRPr>
      </a:lvl3pPr>
      <a:lvl4pPr algn="l" rtl="0" eaLnBrk="0" fontAlgn="base" hangingPunct="0">
        <a:spcBef>
          <a:spcPct val="0"/>
        </a:spcBef>
        <a:spcAft>
          <a:spcPct val="0"/>
        </a:spcAft>
        <a:defRPr sz="3600">
          <a:solidFill>
            <a:srgbClr val="800080"/>
          </a:solidFill>
          <a:latin typeface="Arial" charset="0"/>
        </a:defRPr>
      </a:lvl4pPr>
      <a:lvl5pPr algn="l" rtl="0" eaLnBrk="0" fontAlgn="base" hangingPunct="0">
        <a:spcBef>
          <a:spcPct val="0"/>
        </a:spcBef>
        <a:spcAft>
          <a:spcPct val="0"/>
        </a:spcAft>
        <a:defRPr sz="3600">
          <a:solidFill>
            <a:srgbClr val="800080"/>
          </a:solidFill>
          <a:latin typeface="Arial" charset="0"/>
        </a:defRPr>
      </a:lvl5pPr>
      <a:lvl6pPr marL="457200" algn="l" rtl="0" fontAlgn="base">
        <a:spcBef>
          <a:spcPct val="0"/>
        </a:spcBef>
        <a:spcAft>
          <a:spcPct val="0"/>
        </a:spcAft>
        <a:defRPr sz="3600">
          <a:solidFill>
            <a:srgbClr val="800080"/>
          </a:solidFill>
          <a:latin typeface="Arial" charset="0"/>
        </a:defRPr>
      </a:lvl6pPr>
      <a:lvl7pPr marL="914400" algn="l" rtl="0" fontAlgn="base">
        <a:spcBef>
          <a:spcPct val="0"/>
        </a:spcBef>
        <a:spcAft>
          <a:spcPct val="0"/>
        </a:spcAft>
        <a:defRPr sz="3600">
          <a:solidFill>
            <a:srgbClr val="800080"/>
          </a:solidFill>
          <a:latin typeface="Arial" charset="0"/>
        </a:defRPr>
      </a:lvl7pPr>
      <a:lvl8pPr marL="1371600" algn="l" rtl="0" fontAlgn="base">
        <a:spcBef>
          <a:spcPct val="0"/>
        </a:spcBef>
        <a:spcAft>
          <a:spcPct val="0"/>
        </a:spcAft>
        <a:defRPr sz="3600">
          <a:solidFill>
            <a:srgbClr val="800080"/>
          </a:solidFill>
          <a:latin typeface="Arial" charset="0"/>
        </a:defRPr>
      </a:lvl8pPr>
      <a:lvl9pPr marL="1828800" algn="l" rtl="0" fontAlgn="base">
        <a:spcBef>
          <a:spcPct val="0"/>
        </a:spcBef>
        <a:spcAft>
          <a:spcPct val="0"/>
        </a:spcAft>
        <a:defRPr sz="3600">
          <a:solidFill>
            <a:srgbClr val="80008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en:Creative_Common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creativecommons.org/licenses/by-sa/3.0/deed.en"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irelily.com/humor/programming/old.prog.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multicians.org/mulimg/headpage.gif"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intentsoft.co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eclipse.org/projects/"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commons.wikimedia.org/wiki/File:AnalyticalMachine_Babbage_London.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CSEP504:</a:t>
            </a:r>
            <a:br>
              <a:rPr lang="en-US" dirty="0" smtClean="0"/>
            </a:br>
            <a:r>
              <a:rPr lang="en-US" dirty="0" smtClean="0"/>
              <a:t>Advanced topics in software systems</a:t>
            </a:r>
            <a:endParaRPr lang="en-US" dirty="0"/>
          </a:p>
        </p:txBody>
      </p:sp>
      <p:sp>
        <p:nvSpPr>
          <p:cNvPr id="3075" name="Rectangle 3"/>
          <p:cNvSpPr>
            <a:spLocks noGrp="1" noChangeArrowheads="1"/>
          </p:cNvSpPr>
          <p:nvPr>
            <p:ph idx="1"/>
          </p:nvPr>
        </p:nvSpPr>
        <p:spPr/>
        <p:txBody>
          <a:bodyPr/>
          <a:lstStyle/>
          <a:p>
            <a:r>
              <a:rPr lang="en-US" dirty="0" smtClean="0"/>
              <a:t>Catching up on some things – interspersed</a:t>
            </a:r>
          </a:p>
          <a:p>
            <a:pPr lvl="1"/>
            <a:r>
              <a:rPr lang="en-US" dirty="0" smtClean="0"/>
              <a:t>Structured reports</a:t>
            </a:r>
          </a:p>
          <a:p>
            <a:pPr lvl="1"/>
            <a:r>
              <a:rPr lang="en-US" dirty="0" smtClean="0"/>
              <a:t>State-of-the-research reports</a:t>
            </a:r>
          </a:p>
          <a:p>
            <a:pPr lvl="1"/>
            <a:r>
              <a:rPr lang="en-US" dirty="0" smtClean="0"/>
              <a:t>Topic #3</a:t>
            </a:r>
          </a:p>
          <a:p>
            <a:r>
              <a:rPr lang="en-US" dirty="0" smtClean="0"/>
              <a:t>Tonight: first of three lectures on software tools and environments</a:t>
            </a:r>
          </a:p>
          <a:p>
            <a:pPr lvl="1"/>
            <a:r>
              <a:rPr lang="en-US" dirty="0" smtClean="0"/>
              <a:t>Main roles of tools and environments – absolutely incomplete</a:t>
            </a:r>
          </a:p>
          <a:p>
            <a:pPr lvl="1"/>
            <a:r>
              <a:rPr lang="en-US" dirty="0" smtClean="0"/>
              <a:t>Historical overview – absolutely incomplete</a:t>
            </a:r>
          </a:p>
          <a:p>
            <a:pPr lvl="1"/>
            <a:r>
              <a:rPr lang="en-US" dirty="0" smtClean="0"/>
              <a:t>Opportunities – absolutely incomplete</a:t>
            </a:r>
            <a:br>
              <a:rPr lang="en-US" dirty="0" smtClean="0"/>
            </a:br>
            <a:endParaRPr lang="en-US" dirty="0" smtClean="0">
              <a:solidFill>
                <a:srgbClr val="FF0000"/>
              </a:solidFill>
            </a:endParaRPr>
          </a:p>
          <a:p>
            <a:pPr lvl="1">
              <a:buNone/>
            </a:pPr>
            <a:r>
              <a:rPr lang="en-US" dirty="0" smtClean="0">
                <a:solidFill>
                  <a:srgbClr val="FF0000"/>
                </a:solidFill>
              </a:rPr>
              <a:t>David Notkin </a:t>
            </a:r>
            <a:r>
              <a:rPr lang="en-US" sz="1800" dirty="0" smtClean="0">
                <a:solidFill>
                  <a:srgbClr val="FF0000"/>
                </a:solidFill>
                <a:sym typeface="Wingdings"/>
              </a:rPr>
              <a:t></a:t>
            </a:r>
            <a:r>
              <a:rPr lang="en-US" dirty="0" smtClean="0">
                <a:solidFill>
                  <a:srgbClr val="FF0000"/>
                </a:solidFill>
                <a:sym typeface="Wingdings"/>
              </a:rPr>
              <a:t> </a:t>
            </a:r>
            <a:r>
              <a:rPr lang="en-US" dirty="0" smtClean="0">
                <a:solidFill>
                  <a:srgbClr val="FF0000"/>
                </a:solidFill>
              </a:rPr>
              <a:t>Winter 2010</a:t>
            </a:r>
            <a:r>
              <a:rPr lang="en-US" dirty="0" smtClean="0">
                <a:solidFill>
                  <a:srgbClr val="FF0000"/>
                </a:solidFill>
                <a:sym typeface="Wingdings"/>
              </a:rPr>
              <a:t>  CSEP504 Lecture 4</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Ada</a:t>
            </a:r>
            <a:r>
              <a:rPr lang="en-US" dirty="0" smtClean="0"/>
              <a:t> Lovelace: the 1</a:t>
            </a:r>
            <a:r>
              <a:rPr lang="en-US" baseline="30000" dirty="0" smtClean="0"/>
              <a:t>st</a:t>
            </a:r>
            <a:r>
              <a:rPr lang="en-US" dirty="0" smtClean="0"/>
              <a:t> programmer</a:t>
            </a:r>
            <a:endParaRPr lang="en-US" dirty="0"/>
          </a:p>
        </p:txBody>
      </p:sp>
      <p:sp>
        <p:nvSpPr>
          <p:cNvPr id="6" name="Content Placeholder 5"/>
          <p:cNvSpPr>
            <a:spLocks noGrp="1"/>
          </p:cNvSpPr>
          <p:nvPr>
            <p:ph sz="half" idx="1"/>
          </p:nvPr>
        </p:nvSpPr>
        <p:spPr/>
        <p:txBody>
          <a:bodyPr/>
          <a:lstStyle/>
          <a:p>
            <a:r>
              <a:rPr lang="en-US" sz="2400" dirty="0" smtClean="0"/>
              <a:t>She wrote a method for calculating a sequence of Bernoulli numbers</a:t>
            </a:r>
          </a:p>
          <a:p>
            <a:r>
              <a:rPr lang="en-US" sz="2400" dirty="0" smtClean="0"/>
              <a:t>It would have run correctly (had the Engine ever been built)</a:t>
            </a:r>
          </a:p>
          <a:p>
            <a:r>
              <a:rPr lang="en-US" sz="2400" dirty="0" smtClean="0"/>
              <a:t>Babbage called her the “Enchantress of Numbers”</a:t>
            </a:r>
          </a:p>
          <a:p>
            <a:r>
              <a:rPr lang="en-US" sz="2400" dirty="0" smtClean="0"/>
              <a:t>Died in 1852 at 37 years-old</a:t>
            </a:r>
            <a:endParaRPr lang="en-US" sz="24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10</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4981160" y="1600200"/>
            <a:ext cx="3144080" cy="4324990"/>
          </a:xfrm>
          <a:prstGeom prst="rect">
            <a:avLst/>
          </a:prstGeom>
          <a:noFill/>
          <a:ln w="9525">
            <a:solidFill>
              <a:schemeClr val="tx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ENIAC </a:t>
            </a:r>
            <a:r>
              <a:rPr lang="en-US" sz="2800" dirty="0" smtClean="0"/>
              <a:t>[http://www.computersciencelab.com]</a:t>
            </a:r>
            <a:endParaRPr lang="en-US" dirty="0"/>
          </a:p>
        </p:txBody>
      </p:sp>
      <p:sp>
        <p:nvSpPr>
          <p:cNvPr id="3" name="Content Placeholder 2"/>
          <p:cNvSpPr>
            <a:spLocks noGrp="1"/>
          </p:cNvSpPr>
          <p:nvPr>
            <p:ph sz="half" idx="1"/>
          </p:nvPr>
        </p:nvSpPr>
        <p:spPr>
          <a:xfrm>
            <a:off x="436424" y="1600200"/>
            <a:ext cx="5228113" cy="4495800"/>
          </a:xfrm>
        </p:spPr>
        <p:txBody>
          <a:bodyPr>
            <a:normAutofit/>
          </a:bodyPr>
          <a:lstStyle/>
          <a:p>
            <a:r>
              <a:rPr lang="en-US" sz="2400" dirty="0" err="1" smtClean="0"/>
              <a:t>Mauchly</a:t>
            </a:r>
            <a:r>
              <a:rPr lang="en-US" sz="2400" dirty="0" smtClean="0"/>
              <a:t>-Eckert at Penn in 1943-45</a:t>
            </a:r>
          </a:p>
          <a:p>
            <a:r>
              <a:rPr lang="en-US" sz="2400" dirty="0" smtClean="0">
                <a:solidFill>
                  <a:srgbClr val="FF0000"/>
                </a:solidFill>
              </a:rPr>
              <a:t>Circ := 3.14 * </a:t>
            </a:r>
            <a:r>
              <a:rPr lang="en-US" sz="2400" dirty="0" err="1" smtClean="0">
                <a:solidFill>
                  <a:srgbClr val="FF0000"/>
                </a:solidFill>
              </a:rPr>
              <a:t>diam</a:t>
            </a:r>
            <a:r>
              <a:rPr lang="en-US" sz="2400" dirty="0" smtClean="0">
                <a:solidFill>
                  <a:srgbClr val="FF0000"/>
                </a:solidFill>
              </a:rPr>
              <a:t> </a:t>
            </a:r>
          </a:p>
          <a:p>
            <a:pPr lvl="1"/>
            <a:r>
              <a:rPr lang="en-US" sz="2000" dirty="0" smtClean="0">
                <a:solidFill>
                  <a:srgbClr val="FF0000"/>
                </a:solidFill>
              </a:rPr>
              <a:t>Rearrange many patch cords, locate and set three specific knobs to 3, 1, 4</a:t>
            </a:r>
          </a:p>
        </p:txBody>
      </p:sp>
      <p:sp>
        <p:nvSpPr>
          <p:cNvPr id="11" name="Content Placeholder 10"/>
          <p:cNvSpPr>
            <a:spLocks noGrp="1"/>
          </p:cNvSpPr>
          <p:nvPr>
            <p:ph sz="half" idx="2"/>
          </p:nvPr>
        </p:nvSpPr>
        <p:spPr>
          <a:xfrm>
            <a:off x="5711838" y="1600200"/>
            <a:ext cx="3111367" cy="4495800"/>
          </a:xfrm>
        </p:spPr>
        <p:txBody>
          <a:bodyPr/>
          <a:lstStyle/>
          <a:p>
            <a:r>
              <a:rPr lang="en-US" sz="2400" dirty="0" smtClean="0"/>
              <a:t>20’x40’, 30 tons, more than 18K vacuum tubes</a:t>
            </a:r>
            <a:endParaRPr lang="en-US" sz="2400" dirty="0" smtClean="0">
              <a:solidFill>
                <a:srgbClr val="FF0000"/>
              </a:solidFill>
            </a:endParaRPr>
          </a:p>
          <a:p>
            <a:r>
              <a:rPr lang="en-US" sz="2400" dirty="0" smtClean="0"/>
              <a:t>Held 20 numbers</a:t>
            </a:r>
          </a:p>
          <a:p>
            <a:r>
              <a:rPr lang="en-US" sz="2400" dirty="0" smtClean="0"/>
              <a:t>0.0028</a:t>
            </a:r>
            <a:r>
              <a:rPr lang="en-US" sz="2400" baseline="30000" dirty="0" smtClean="0"/>
              <a:t>th</a:t>
            </a:r>
            <a:r>
              <a:rPr lang="en-US" sz="2400" dirty="0" smtClean="0"/>
              <a:t> second for a multiply, 100K cycles/sec</a:t>
            </a:r>
          </a:p>
          <a:p>
            <a:r>
              <a:rPr lang="en-US" sz="2400" dirty="0" smtClean="0"/>
              <a:t>The first ENIAC program remains classified</a:t>
            </a:r>
            <a:endParaRPr lang="en-US" sz="2400" dirty="0"/>
          </a:p>
        </p:txBody>
      </p:sp>
      <p:sp>
        <p:nvSpPr>
          <p:cNvPr id="5" name="Date Placeholder 4"/>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2D593D72-9E2E-4A7D-BE67-19327E6AD9E2}" type="slidenum">
              <a:rPr lang="en-US" smtClean="0"/>
              <a:pPr/>
              <a:t>11</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757049" y="3716978"/>
            <a:ext cx="3799944" cy="2899798"/>
          </a:xfrm>
          <a:prstGeom prst="rect">
            <a:avLst/>
          </a:prstGeom>
          <a:noFill/>
          <a:ln w="9525">
            <a:solidFill>
              <a:srgbClr val="000000"/>
            </a:solidFill>
            <a:miter lim="800000"/>
            <a:headEnd/>
            <a:tailEnd/>
          </a:ln>
        </p:spPr>
      </p:pic>
      <p:sp>
        <p:nvSpPr>
          <p:cNvPr id="13" name="Line Callout 1 12"/>
          <p:cNvSpPr/>
          <p:nvPr/>
        </p:nvSpPr>
        <p:spPr bwMode="auto">
          <a:xfrm>
            <a:off x="3279762" y="150910"/>
            <a:ext cx="2432076" cy="307777"/>
          </a:xfrm>
          <a:prstGeom prst="borderCallout1">
            <a:avLst>
              <a:gd name="adj1" fmla="val 18750"/>
              <a:gd name="adj2" fmla="val -8333"/>
              <a:gd name="adj3" fmla="val 131900"/>
              <a:gd name="adj4" fmla="val -45009"/>
            </a:avLst>
          </a:prstGeom>
          <a:solidFill>
            <a:srgbClr val="FFC000"/>
          </a:solidFill>
          <a:ln w="9525" cap="flat" cmpd="sng" algn="ctr">
            <a:solidFill>
              <a:srgbClr val="000000"/>
            </a:solidFill>
            <a:prstDash val="solid"/>
            <a:round/>
            <a:headEnd type="none" w="med" len="med"/>
            <a:tailEnd type="none" w="med" len="med"/>
          </a:ln>
          <a:effectLst/>
        </p:spPr>
        <p:txBody>
          <a:bodyPr vert="horz" wrap="none" lIns="91440" tIns="0" rIns="9144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buFontTx/>
              <a:buNone/>
              <a:tabLst/>
            </a:pPr>
            <a:r>
              <a:rPr lang="en-US" sz="2000" dirty="0" smtClean="0"/>
              <a:t>“C” is for …?  Why?</a:t>
            </a:r>
            <a:endParaRPr kumimoji="0" lang="en-US" sz="2000" b="0" i="0" u="none" strike="noStrike" cap="none" normalizeH="0" baseline="0" dirty="0" smtClean="0">
              <a:ln>
                <a:noFill/>
              </a:ln>
              <a:solidFill>
                <a:schemeClr val="tx1"/>
              </a:solidFill>
              <a:effectLst/>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General Nova</a:t>
            </a:r>
            <a:endParaRPr lang="en-US" dirty="0"/>
          </a:p>
        </p:txBody>
      </p:sp>
      <p:sp>
        <p:nvSpPr>
          <p:cNvPr id="3" name="Content Placeholder 2"/>
          <p:cNvSpPr>
            <a:spLocks noGrp="1"/>
          </p:cNvSpPr>
          <p:nvPr>
            <p:ph idx="1"/>
          </p:nvPr>
        </p:nvSpPr>
        <p:spPr/>
        <p:txBody>
          <a:bodyPr/>
          <a:lstStyle/>
          <a:p>
            <a:r>
              <a:rPr lang="en-US" dirty="0" smtClean="0"/>
              <a:t>This file is licensed under the </a:t>
            </a:r>
            <a:r>
              <a:rPr lang="en-US" dirty="0" smtClean="0">
                <a:hlinkClick r:id="rId3" tooltip="w:en:Creative Commons"/>
              </a:rPr>
              <a:t>Creative Commons</a:t>
            </a:r>
            <a:r>
              <a:rPr lang="en-US" dirty="0" smtClean="0"/>
              <a:t> </a:t>
            </a:r>
            <a:r>
              <a:rPr lang="en-US" dirty="0" smtClean="0">
                <a:hlinkClick r:id="rId4"/>
              </a:rPr>
              <a:t>Attribution-Share Alike 3.0 </a:t>
            </a:r>
            <a:r>
              <a:rPr lang="en-US" dirty="0" err="1" smtClean="0">
                <a:hlinkClick r:id="rId4"/>
              </a:rPr>
              <a:t>Unported</a:t>
            </a:r>
            <a:r>
              <a:rPr lang="en-US" dirty="0" smtClean="0"/>
              <a:t> license</a:t>
            </a:r>
            <a:endParaRPr lang="en-US"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12</a:t>
            </a:fld>
            <a:endParaRPr lang="en-US"/>
          </a:p>
        </p:txBody>
      </p:sp>
      <p:pic>
        <p:nvPicPr>
          <p:cNvPr id="4098" name="Picture 2"/>
          <p:cNvPicPr>
            <a:picLocks noChangeAspect="1" noChangeArrowheads="1"/>
          </p:cNvPicPr>
          <p:nvPr/>
        </p:nvPicPr>
        <p:blipFill>
          <a:blip r:embed="rId5" cstate="print"/>
          <a:srcRect/>
          <a:stretch>
            <a:fillRect/>
          </a:stretch>
        </p:blipFill>
        <p:spPr bwMode="auto">
          <a:xfrm>
            <a:off x="762000" y="1657350"/>
            <a:ext cx="7620000" cy="3543300"/>
          </a:xfrm>
          <a:prstGeom prst="rect">
            <a:avLst/>
          </a:prstGeom>
          <a:noFill/>
          <a:ln w="9525">
            <a:solidFill>
              <a:schemeClr val="tx1"/>
            </a:solidFill>
            <a:miter lim="800000"/>
            <a:headEnd/>
            <a:tailEnd/>
          </a:ln>
        </p:spPr>
      </p:pic>
      <p:sp>
        <p:nvSpPr>
          <p:cNvPr id="8" name="Rectangle 7"/>
          <p:cNvSpPr/>
          <p:nvPr/>
        </p:nvSpPr>
        <p:spPr>
          <a:xfrm>
            <a:off x="1033169" y="5330919"/>
            <a:ext cx="7148946" cy="415498"/>
          </a:xfrm>
          <a:prstGeom prst="rect">
            <a:avLst/>
          </a:prstGeom>
        </p:spPr>
        <p:txBody>
          <a:bodyPr wrap="square">
            <a:spAutoFit/>
          </a:bodyPr>
          <a:lstStyle/>
          <a:p>
            <a:r>
              <a:rPr lang="en-US" sz="1050" dirty="0" smtClean="0"/>
              <a:t>This file is licensed under the </a:t>
            </a:r>
            <a:r>
              <a:rPr lang="en-US" sz="1050" dirty="0" smtClean="0">
                <a:hlinkClick r:id="rId3" tooltip="w:en:Creative Commons"/>
              </a:rPr>
              <a:t>Creative Commons</a:t>
            </a:r>
            <a:r>
              <a:rPr lang="en-US" sz="1050" dirty="0" smtClean="0"/>
              <a:t> </a:t>
            </a:r>
            <a:r>
              <a:rPr lang="en-US" sz="1050" dirty="0" smtClean="0">
                <a:hlinkClick r:id="rId4"/>
              </a:rPr>
              <a:t>Attribution-Share Alike 3.0 </a:t>
            </a:r>
            <a:r>
              <a:rPr lang="en-US" sz="1050" dirty="0" err="1" smtClean="0">
                <a:hlinkClick r:id="rId4"/>
              </a:rPr>
              <a:t>Unported</a:t>
            </a:r>
            <a:r>
              <a:rPr lang="en-US" sz="1050" dirty="0" smtClean="0"/>
              <a:t> license</a:t>
            </a:r>
            <a:br>
              <a:rPr lang="en-US" sz="1050" dirty="0" smtClean="0"/>
            </a:br>
            <a:r>
              <a:rPr lang="en-US" sz="1050" dirty="0" smtClean="0"/>
              <a:t> http://commons.wikimedia.org/wiki/File:Nova1200.agr.jpg</a:t>
            </a:r>
            <a:endParaRPr lang="en-US" sz="10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point: what’s expensive?</a:t>
            </a:r>
            <a:endParaRPr lang="en-US" dirty="0"/>
          </a:p>
        </p:txBody>
      </p:sp>
      <p:graphicFrame>
        <p:nvGraphicFramePr>
          <p:cNvPr id="9" name="Content Placeholder 8"/>
          <p:cNvGraphicFramePr>
            <a:graphicFrameLocks noGrp="1"/>
          </p:cNvGraphicFramePr>
          <p:nvPr>
            <p:ph idx="1"/>
          </p:nvPr>
        </p:nvGraphicFramePr>
        <p:xfrm>
          <a:off x="685800" y="1600200"/>
          <a:ext cx="7772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13</a:t>
            </a:fld>
            <a:endParaRPr lang="en-US"/>
          </a:p>
        </p:txBody>
      </p:sp>
      <p:sp>
        <p:nvSpPr>
          <p:cNvPr id="10" name="Oval Callout 9"/>
          <p:cNvSpPr/>
          <p:nvPr/>
        </p:nvSpPr>
        <p:spPr bwMode="auto">
          <a:xfrm>
            <a:off x="2697473" y="2573251"/>
            <a:ext cx="5701352" cy="2163961"/>
          </a:xfrm>
          <a:prstGeom prst="wedgeEllipseCallout">
            <a:avLst>
              <a:gd name="adj1" fmla="val -41136"/>
              <a:gd name="adj2" fmla="val 74169"/>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R="0"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As people (“producing</a:t>
            </a:r>
            <a:r>
              <a:rPr kumimoji="0" lang="en-US" sz="2000" b="0" i="0" u="none" strike="noStrike" cap="none" normalizeH="0" dirty="0" smtClean="0">
                <a:ln>
                  <a:noFill/>
                </a:ln>
                <a:solidFill>
                  <a:schemeClr val="tx1"/>
                </a:solidFill>
                <a:effectLst/>
                <a:latin typeface="Arial" charset="0"/>
              </a:rPr>
              <a:t> the software”) </a:t>
            </a:r>
            <a:r>
              <a:rPr kumimoji="0" lang="en-US" sz="2000" b="0" i="0" u="none" strike="noStrike" cap="none" normalizeH="0" baseline="0" dirty="0" smtClean="0">
                <a:ln>
                  <a:noFill/>
                </a:ln>
                <a:solidFill>
                  <a:schemeClr val="tx1"/>
                </a:solidFill>
                <a:effectLst/>
                <a:latin typeface="Arial" charset="0"/>
              </a:rPr>
              <a:t>become more expensive relative to the computer (“producing the hardware”), people</a:t>
            </a:r>
            <a:r>
              <a:rPr kumimoji="0" lang="en-US" sz="2000" b="0" i="0" u="none" strike="noStrike" cap="none" normalizeH="0" dirty="0" smtClean="0">
                <a:ln>
                  <a:noFill/>
                </a:ln>
                <a:solidFill>
                  <a:schemeClr val="tx1"/>
                </a:solidFill>
                <a:effectLst/>
                <a:latin typeface="Arial" charset="0"/>
              </a:rPr>
              <a:t> productivity becomes more critical</a:t>
            </a:r>
            <a:endParaRPr kumimoji="0" lang="en-US" sz="2000" b="0" i="0" u="none" strike="noStrike" cap="none" normalizeH="0" baseline="0" dirty="0" smtClean="0">
              <a:ln>
                <a:noFill/>
              </a:ln>
              <a:solidFill>
                <a:schemeClr val="tx1"/>
              </a:solidFill>
              <a:effectLst/>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view</a:t>
            </a:r>
            <a:endParaRPr lang="en-US" dirty="0"/>
          </a:p>
        </p:txBody>
      </p:sp>
      <p:sp>
        <p:nvSpPr>
          <p:cNvPr id="3" name="Content Placeholder 2"/>
          <p:cNvSpPr>
            <a:spLocks noGrp="1"/>
          </p:cNvSpPr>
          <p:nvPr>
            <p:ph idx="1"/>
          </p:nvPr>
        </p:nvSpPr>
        <p:spPr/>
        <p:txBody>
          <a:bodyPr/>
          <a:lstStyle/>
          <a:p>
            <a:r>
              <a:rPr lang="en-US" sz="2000" dirty="0" smtClean="0"/>
              <a:t>Successful software tools are designed with an excellent understanding of what computers do well and what people do well</a:t>
            </a:r>
          </a:p>
          <a:p>
            <a:pPr lvl="1"/>
            <a:r>
              <a:rPr lang="en-US" sz="2000" dirty="0" smtClean="0"/>
              <a:t>Unsuccessful tools generally make a mistake in at least one of these dimensions</a:t>
            </a:r>
          </a:p>
          <a:p>
            <a:r>
              <a:rPr lang="en-US" sz="2000" dirty="0" smtClean="0"/>
              <a:t>The “what computers do well” dimension surely shifts over time</a:t>
            </a:r>
          </a:p>
          <a:p>
            <a:pPr lvl="1"/>
            <a:r>
              <a:rPr lang="en-US" sz="2000" dirty="0" smtClean="0"/>
              <a:t>Faster, bigger and cheaper computers</a:t>
            </a:r>
          </a:p>
          <a:p>
            <a:pPr lvl="1"/>
            <a:r>
              <a:rPr lang="en-US" sz="2000" dirty="0" smtClean="0"/>
              <a:t>Better algorithms, interfaces, ideas, etc.</a:t>
            </a:r>
          </a:p>
          <a:p>
            <a:r>
              <a:rPr lang="en-US" sz="2000" dirty="0" smtClean="0"/>
              <a:t>The “what people do well” dimension shifts much less slowly over time</a:t>
            </a:r>
          </a:p>
          <a:p>
            <a:pPr lvl="1"/>
            <a:r>
              <a:rPr lang="en-US" sz="2000" dirty="0" smtClean="0"/>
              <a:t>However, as the cost of quality people increases, the ratio changes as well</a:t>
            </a:r>
            <a:endParaRPr lang="en-US" sz="20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Interlude</a:t>
            </a:r>
            <a:endParaRPr lang="en-US" dirty="0"/>
          </a:p>
        </p:txBody>
      </p:sp>
      <p:sp>
        <p:nvSpPr>
          <p:cNvPr id="3" name="Content Placeholder 2"/>
          <p:cNvSpPr>
            <a:spLocks noGrp="1"/>
          </p:cNvSpPr>
          <p:nvPr>
            <p:ph idx="1"/>
          </p:nvPr>
        </p:nvSpPr>
        <p:spPr/>
        <p:txBody>
          <a:bodyPr/>
          <a:lstStyle/>
          <a:p>
            <a:r>
              <a:rPr lang="en-US" dirty="0" smtClean="0"/>
              <a:t>Structured reports – questions, concerns?</a:t>
            </a:r>
          </a:p>
          <a:p>
            <a:pPr lvl="1"/>
            <a:r>
              <a:rPr lang="en-US" dirty="0" smtClean="0"/>
              <a:t>Yes, Virginia, there is a discussion board</a:t>
            </a:r>
          </a:p>
          <a:p>
            <a:r>
              <a:rPr lang="en-US" dirty="0" smtClean="0"/>
              <a:t>State-of-the-research reports</a:t>
            </a:r>
          </a:p>
          <a:p>
            <a:pPr lvl="1"/>
            <a:r>
              <a:rPr lang="en-US" dirty="0" smtClean="0"/>
              <a:t>We’ll announce turn-in and commenting mechanism soon</a:t>
            </a:r>
          </a:p>
          <a:p>
            <a:pPr lvl="1"/>
            <a:r>
              <a:rPr lang="en-US" dirty="0" smtClean="0"/>
              <a:t>If there has been one confusion, it has been on how arbitrary the topic can be</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111331" y="2567607"/>
            <a:ext cx="7142044" cy="379756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Non-interactive programming</a:t>
            </a:r>
            <a:endParaRPr lang="en-US" dirty="0"/>
          </a:p>
        </p:txBody>
      </p:sp>
      <p:sp>
        <p:nvSpPr>
          <p:cNvPr id="3" name="Content Placeholder 2"/>
          <p:cNvSpPr>
            <a:spLocks noGrp="1"/>
          </p:cNvSpPr>
          <p:nvPr>
            <p:ph idx="1"/>
          </p:nvPr>
        </p:nvSpPr>
        <p:spPr>
          <a:xfrm>
            <a:off x="285008" y="1600200"/>
            <a:ext cx="8443356" cy="4495800"/>
          </a:xfrm>
        </p:spPr>
        <p:txBody>
          <a:bodyPr/>
          <a:lstStyle/>
          <a:p>
            <a:r>
              <a:rPr lang="en-US" sz="1800" dirty="0" smtClean="0"/>
              <a:t>Interactive programming would have been a poor early use of computer time</a:t>
            </a:r>
          </a:p>
          <a:p>
            <a:r>
              <a:rPr lang="en-US" sz="1800" dirty="0" smtClean="0"/>
              <a:t>Programming 1960’s mainframes was often done by programmers filling in coding forms, with keypunch operators then entering the code – programmers cheaper than computers, keypunchers cheaper than programmers </a:t>
            </a:r>
            <a:endParaRPr lang="en-US" sz="1800" dirty="0"/>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16</a:t>
            </a:fld>
            <a:endParaRPr lang="en-US"/>
          </a:p>
        </p:txBody>
      </p:sp>
      <p:sp>
        <p:nvSpPr>
          <p:cNvPr id="7" name="Rectangle 6"/>
          <p:cNvSpPr/>
          <p:nvPr/>
        </p:nvSpPr>
        <p:spPr>
          <a:xfrm>
            <a:off x="4660098" y="6424550"/>
            <a:ext cx="3061927" cy="338554"/>
          </a:xfrm>
          <a:prstGeom prst="rect">
            <a:avLst/>
          </a:prstGeom>
        </p:spPr>
        <p:txBody>
          <a:bodyPr wrap="none">
            <a:spAutoFit/>
          </a:bodyPr>
          <a:lstStyle/>
          <a:p>
            <a:r>
              <a:rPr lang="en-US" sz="1600" dirty="0" smtClean="0"/>
              <a:t>http://www.fortran.com/ibm3.jpg</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Keypunch</a:t>
            </a:r>
            <a:endParaRPr lang="en-US" dirty="0"/>
          </a:p>
        </p:txBody>
      </p:sp>
      <p:sp>
        <p:nvSpPr>
          <p:cNvPr id="3" name="Content Placeholder 2"/>
          <p:cNvSpPr>
            <a:spLocks noGrp="1"/>
          </p:cNvSpPr>
          <p:nvPr>
            <p:ph idx="1"/>
          </p:nvPr>
        </p:nvSpPr>
        <p:spPr>
          <a:xfrm>
            <a:off x="201881" y="1600200"/>
            <a:ext cx="8170045" cy="4495800"/>
          </a:xfrm>
        </p:spPr>
        <p:txBody>
          <a:bodyPr/>
          <a:lstStyle/>
          <a:p>
            <a:r>
              <a:rPr lang="en-US" sz="2000" dirty="0" smtClean="0"/>
              <a:t>IBM 029 – 1960’s and 1970’s</a:t>
            </a:r>
          </a:p>
          <a:p>
            <a:r>
              <a:rPr lang="en-US" sz="2000" dirty="0" smtClean="0"/>
              <a:t>“Ah, yes, but the real trick is fixing a variable name when you've left out a letter. You could jam one card in place, and either type or space to move the other, then continue duplicating.”</a:t>
            </a:r>
          </a:p>
          <a:p>
            <a:pPr lvl="1"/>
            <a:r>
              <a:rPr lang="en-US" sz="1800" dirty="0" smtClean="0"/>
              <a:t>Conversations from the Old Programmers' Home</a:t>
            </a:r>
            <a:br>
              <a:rPr lang="en-US" sz="1800" dirty="0" smtClean="0"/>
            </a:br>
            <a:r>
              <a:rPr lang="en-US" sz="1600" dirty="0" smtClean="0">
                <a:hlinkClick r:id="rId3"/>
              </a:rPr>
              <a:t>http://www.firelily.com/humor/programming/old.prog.html</a:t>
            </a:r>
            <a:endParaRPr lang="en-US" sz="1600" dirty="0" smtClean="0"/>
          </a:p>
          <a:p>
            <a:r>
              <a:rPr lang="en-US" sz="2000" dirty="0" smtClean="0"/>
              <a:t>Debugging from listings</a:t>
            </a:r>
          </a:p>
          <a:p>
            <a:pPr lvl="1"/>
            <a:r>
              <a:rPr lang="en-US" sz="2000" dirty="0" smtClean="0"/>
              <a:t>No modifying structure</a:t>
            </a:r>
          </a:p>
          <a:p>
            <a:pPr lvl="1"/>
            <a:r>
              <a:rPr lang="en-US" sz="2000" dirty="0" smtClean="0"/>
              <a:t>No search</a:t>
            </a:r>
          </a:p>
          <a:p>
            <a:pPr lvl="1"/>
            <a:r>
              <a:rPr lang="en-US" sz="2000" dirty="0" smtClean="0"/>
              <a:t>No stepping through code</a:t>
            </a:r>
          </a:p>
          <a:p>
            <a:pPr lvl="1"/>
            <a:r>
              <a:rPr lang="en-US" sz="2000" dirty="0" smtClean="0"/>
              <a:t>…</a:t>
            </a:r>
            <a:br>
              <a:rPr lang="en-US" sz="2000" dirty="0" smtClean="0"/>
            </a:br>
            <a:endParaRPr lang="en-US" sz="2000" dirty="0" smtClean="0"/>
          </a:p>
          <a:p>
            <a:pPr lvl="1"/>
            <a:r>
              <a:rPr lang="en-US" sz="2000" dirty="0" smtClean="0"/>
              <a:t>Counterpoint: more thinking</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17</a:t>
            </a:fld>
            <a:endParaRPr lang="en-US"/>
          </a:p>
        </p:txBody>
      </p:sp>
      <p:pic>
        <p:nvPicPr>
          <p:cNvPr id="3074" name="Picture 2"/>
          <p:cNvPicPr>
            <a:picLocks noChangeAspect="1" noChangeArrowheads="1"/>
          </p:cNvPicPr>
          <p:nvPr/>
        </p:nvPicPr>
        <p:blipFill>
          <a:blip r:embed="rId4" cstate="print"/>
          <a:srcRect/>
          <a:stretch>
            <a:fillRect/>
          </a:stretch>
        </p:blipFill>
        <p:spPr bwMode="auto">
          <a:xfrm>
            <a:off x="5944185" y="254700"/>
            <a:ext cx="2427741" cy="1597850"/>
          </a:xfrm>
          <a:prstGeom prst="rect">
            <a:avLst/>
          </a:prstGeom>
          <a:noFill/>
          <a:ln w="9525">
            <a:solidFill>
              <a:srgbClr val="000000"/>
            </a:solidFill>
            <a:miter lim="800000"/>
            <a:headEnd/>
            <a:tailEnd/>
          </a:ln>
        </p:spPr>
      </p:pic>
      <p:grpSp>
        <p:nvGrpSpPr>
          <p:cNvPr id="13" name="Group 12"/>
          <p:cNvGrpSpPr/>
          <p:nvPr/>
        </p:nvGrpSpPr>
        <p:grpSpPr>
          <a:xfrm>
            <a:off x="4334496" y="3669492"/>
            <a:ext cx="4572000" cy="2392817"/>
            <a:chOff x="5343871" y="3669492"/>
            <a:chExt cx="4572000" cy="2392817"/>
          </a:xfrm>
        </p:grpSpPr>
        <p:pic>
          <p:nvPicPr>
            <p:cNvPr id="3075" name="Picture 3"/>
            <p:cNvPicPr>
              <a:picLocks noChangeAspect="1" noChangeArrowheads="1"/>
            </p:cNvPicPr>
            <p:nvPr/>
          </p:nvPicPr>
          <p:blipFill>
            <a:blip r:embed="rId5" cstate="print"/>
            <a:srcRect/>
            <a:stretch>
              <a:fillRect/>
            </a:stretch>
          </p:blipFill>
          <p:spPr bwMode="auto">
            <a:xfrm>
              <a:off x="5913938" y="3669492"/>
              <a:ext cx="3455488" cy="2392817"/>
            </a:xfrm>
            <a:prstGeom prst="rect">
              <a:avLst/>
            </a:prstGeom>
            <a:noFill/>
            <a:ln w="9525">
              <a:solidFill>
                <a:srgbClr val="000000"/>
              </a:solidFill>
              <a:miter lim="800000"/>
              <a:headEnd/>
              <a:tailEnd/>
            </a:ln>
          </p:spPr>
        </p:pic>
        <p:sp>
          <p:nvSpPr>
            <p:cNvPr id="12" name="Rectangle 11"/>
            <p:cNvSpPr/>
            <p:nvPr/>
          </p:nvSpPr>
          <p:spPr>
            <a:xfrm>
              <a:off x="5343871" y="5379521"/>
              <a:ext cx="4572000" cy="338554"/>
            </a:xfrm>
            <a:prstGeom prst="rect">
              <a:avLst/>
            </a:prstGeom>
            <a:solidFill>
              <a:schemeClr val="bg1"/>
            </a:solidFill>
            <a:ln>
              <a:solidFill>
                <a:schemeClr val="bg2">
                  <a:lumMod val="60000"/>
                  <a:lumOff val="40000"/>
                </a:schemeClr>
              </a:solidFill>
            </a:ln>
          </p:spPr>
          <p:txBody>
            <a:bodyPr>
              <a:spAutoFit/>
            </a:bodyPr>
            <a:lstStyle/>
            <a:p>
              <a:r>
                <a:rPr lang="en-US" sz="1600" dirty="0" smtClean="0">
                  <a:hlinkClick r:id="rId6"/>
                </a:rPr>
                <a:t>http://www.multicians.org/mulimg/headpage.gif</a:t>
              </a:r>
              <a:endParaRPr lang="en-US" sz="1600"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High-level languages and compilers</a:t>
            </a:r>
            <a:endParaRPr lang="en-US" dirty="0"/>
          </a:p>
        </p:txBody>
      </p:sp>
      <p:sp>
        <p:nvSpPr>
          <p:cNvPr id="3" name="Content Placeholder 2"/>
          <p:cNvSpPr>
            <a:spLocks noGrp="1"/>
          </p:cNvSpPr>
          <p:nvPr>
            <p:ph idx="1"/>
          </p:nvPr>
        </p:nvSpPr>
        <p:spPr/>
        <p:txBody>
          <a:bodyPr/>
          <a:lstStyle/>
          <a:p>
            <a:r>
              <a:rPr lang="en-US" dirty="0" smtClean="0"/>
              <a:t>High-level languages were questionable because of difficulties in developing compilers</a:t>
            </a:r>
          </a:p>
          <a:p>
            <a:r>
              <a:rPr lang="en-US" dirty="0" smtClean="0"/>
              <a:t>There was a lack of theory, a lack of experience, limited memory capacity, and no lessening of performance demands</a:t>
            </a:r>
          </a:p>
          <a:p>
            <a:r>
              <a:rPr lang="en-US" dirty="0" smtClean="0"/>
              <a:t>As porting software to new architectures became more frequent, assembly languages became increasingly limiting – technology was developed that enabled compilers</a:t>
            </a:r>
          </a:p>
          <a:p>
            <a:pPr lvl="1"/>
            <a:r>
              <a:rPr lang="en-US" dirty="0" smtClean="0"/>
              <a:t>Nice feedback loop between new architectures, high-level languages, compiling techniques, bootstrapping, etc.</a:t>
            </a:r>
          </a:p>
          <a:p>
            <a:endParaRPr lang="en-US" dirty="0" smtClean="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editing: line editors</a:t>
            </a:r>
            <a:endParaRPr lang="en-US" dirty="0"/>
          </a:p>
        </p:txBody>
      </p:sp>
      <p:sp>
        <p:nvSpPr>
          <p:cNvPr id="3" name="Content Placeholder 2"/>
          <p:cNvSpPr>
            <a:spLocks noGrp="1"/>
          </p:cNvSpPr>
          <p:nvPr>
            <p:ph idx="1"/>
          </p:nvPr>
        </p:nvSpPr>
        <p:spPr/>
        <p:txBody>
          <a:bodyPr/>
          <a:lstStyle/>
          <a:p>
            <a:r>
              <a:rPr lang="en-US" dirty="0" smtClean="0"/>
              <a:t>No window or screen display of content</a:t>
            </a:r>
          </a:p>
          <a:p>
            <a:r>
              <a:rPr lang="en-US" dirty="0" smtClean="0"/>
              <a:t>Short commands that minimized typing</a:t>
            </a:r>
          </a:p>
          <a:p>
            <a:r>
              <a:rPr lang="en-US" dirty="0" smtClean="0"/>
              <a:t>Search and (usually) random-access to lines</a:t>
            </a:r>
          </a:p>
          <a:p>
            <a:r>
              <a:rPr lang="en-US" dirty="0" smtClean="0"/>
              <a:t>Localized modifications (e.g., fix typos)</a:t>
            </a:r>
          </a:p>
          <a:p>
            <a:r>
              <a:rPr lang="en-US" dirty="0" smtClean="0"/>
              <a:t>Repeated modifications (e.g., change variable name)</a:t>
            </a:r>
          </a:p>
          <a:p>
            <a:r>
              <a:rPr lang="en-US" dirty="0" smtClean="0"/>
              <a:t>Search/replace initially based on simple matching, later on regular expressions</a:t>
            </a:r>
          </a:p>
          <a:p>
            <a:r>
              <a:rPr lang="en-US" dirty="0" smtClean="0"/>
              <a:t>Significant improvement on keypunches</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week</a:t>
            </a:r>
            <a:endParaRPr lang="en-US" dirty="0"/>
          </a:p>
        </p:txBody>
      </p:sp>
      <p:sp>
        <p:nvSpPr>
          <p:cNvPr id="3" name="Content Placeholder 2"/>
          <p:cNvSpPr>
            <a:spLocks noGrp="1"/>
          </p:cNvSpPr>
          <p:nvPr>
            <p:ph idx="1"/>
          </p:nvPr>
        </p:nvSpPr>
        <p:spPr/>
        <p:txBody>
          <a:bodyPr/>
          <a:lstStyle/>
          <a:p>
            <a:r>
              <a:rPr lang="en-US" dirty="0" smtClean="0"/>
              <a:t>Many thanks to Yuriy for lecturing</a:t>
            </a:r>
          </a:p>
          <a:p>
            <a:r>
              <a:rPr lang="en-US" dirty="0" smtClean="0"/>
              <a:t>Visited Georgia Tech, College of Computing</a:t>
            </a:r>
          </a:p>
          <a:p>
            <a:pPr lvl="1"/>
            <a:r>
              <a:rPr lang="en-US" dirty="0" smtClean="0"/>
              <a:t>Member of dissertation committee</a:t>
            </a:r>
          </a:p>
          <a:p>
            <a:pPr lvl="1"/>
            <a:r>
              <a:rPr lang="en-US" dirty="0" smtClean="0"/>
              <a:t>Colloquium</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editing: screen editors</a:t>
            </a:r>
            <a:endParaRPr lang="en-US" dirty="0"/>
          </a:p>
        </p:txBody>
      </p:sp>
      <p:sp>
        <p:nvSpPr>
          <p:cNvPr id="3" name="Content Placeholder 2"/>
          <p:cNvSpPr>
            <a:spLocks noGrp="1"/>
          </p:cNvSpPr>
          <p:nvPr>
            <p:ph idx="1"/>
          </p:nvPr>
        </p:nvSpPr>
        <p:spPr/>
        <p:txBody>
          <a:bodyPr/>
          <a:lstStyle/>
          <a:p>
            <a:r>
              <a:rPr lang="en-US" dirty="0" smtClean="0"/>
              <a:t>Video screens enabled screen editors </a:t>
            </a:r>
          </a:p>
          <a:p>
            <a:pPr lvl="1"/>
            <a:r>
              <a:rPr lang="en-US" dirty="0" smtClean="0"/>
              <a:t>Indeed, screen editors and resulting productivity arguably increased the market for video screens</a:t>
            </a:r>
          </a:p>
          <a:p>
            <a:r>
              <a:rPr lang="en-US" dirty="0" smtClean="0"/>
              <a:t>Provided visible context – not only a cursor, but a cursor in context of a sequence of lines of data</a:t>
            </a:r>
          </a:p>
          <a:p>
            <a:r>
              <a:rPr lang="en-US" b="1" dirty="0" smtClean="0">
                <a:latin typeface="Courier New" pitchFamily="49" charset="0"/>
                <a:cs typeface="Courier New" pitchFamily="49" charset="0"/>
              </a:rPr>
              <a:t>vi</a:t>
            </a:r>
            <a:r>
              <a:rPr lang="en-US" b="1" dirty="0" smtClean="0"/>
              <a:t> </a:t>
            </a:r>
            <a:r>
              <a:rPr lang="en-US" dirty="0" smtClean="0"/>
              <a:t>– screen version of </a:t>
            </a:r>
            <a:r>
              <a:rPr lang="en-US" b="1" dirty="0" err="1" smtClean="0">
                <a:latin typeface="Courier New" pitchFamily="49" charset="0"/>
                <a:cs typeface="Courier New" pitchFamily="49" charset="0"/>
              </a:rPr>
              <a:t>ed</a:t>
            </a:r>
            <a:r>
              <a:rPr lang="en-US" dirty="0" smtClean="0"/>
              <a:t>, still in use</a:t>
            </a:r>
          </a:p>
          <a:p>
            <a:r>
              <a:rPr lang="en-US" dirty="0" smtClean="0"/>
              <a:t>Customizable/programmable (e.g., macros) – </a:t>
            </a:r>
            <a:r>
              <a:rPr lang="en-US" b="1" dirty="0" smtClean="0">
                <a:latin typeface="Courier New" pitchFamily="49" charset="0"/>
                <a:cs typeface="Courier New" pitchFamily="49" charset="0"/>
              </a:rPr>
              <a:t>TECO</a:t>
            </a:r>
            <a:r>
              <a:rPr lang="en-US" dirty="0" smtClean="0"/>
              <a:t>, </a:t>
            </a:r>
            <a:r>
              <a:rPr lang="en-US" b="1" dirty="0" err="1" smtClean="0">
                <a:latin typeface="Courier New" pitchFamily="49" charset="0"/>
                <a:cs typeface="Courier New" pitchFamily="49" charset="0"/>
              </a:rPr>
              <a:t>emacs</a:t>
            </a:r>
            <a:r>
              <a:rPr lang="en-US" dirty="0" smtClean="0"/>
              <a:t>, …</a:t>
            </a:r>
            <a:br>
              <a:rPr lang="en-US" dirty="0" smtClean="0"/>
            </a:br>
            <a:endParaRPr lang="en-US" dirty="0" smtClean="0"/>
          </a:p>
          <a:p>
            <a:r>
              <a:rPr lang="en-US" dirty="0" smtClean="0"/>
              <a:t>But compiling, running, etc. was still a batch process</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Emacs</a:t>
            </a:r>
            <a:r>
              <a:rPr lang="en-US" dirty="0" smtClean="0"/>
              <a:t>: MIT AI Lab </a:t>
            </a:r>
            <a:r>
              <a:rPr lang="en-US" sz="2800" dirty="0" smtClean="0"/>
              <a:t>(from </a:t>
            </a:r>
            <a:r>
              <a:rPr lang="en-US" sz="2800" dirty="0" err="1" smtClean="0"/>
              <a:t>emacswiki</a:t>
            </a:r>
            <a:r>
              <a:rPr lang="en-US" sz="2800" dirty="0" smtClean="0"/>
              <a:t>)</a:t>
            </a:r>
            <a:endParaRPr lang="en-US" sz="2800" dirty="0"/>
          </a:p>
        </p:txBody>
      </p:sp>
      <p:sp>
        <p:nvSpPr>
          <p:cNvPr id="3" name="Content Placeholder 2"/>
          <p:cNvSpPr>
            <a:spLocks noGrp="1"/>
          </p:cNvSpPr>
          <p:nvPr>
            <p:ph idx="1"/>
          </p:nvPr>
        </p:nvSpPr>
        <p:spPr/>
        <p:txBody>
          <a:bodyPr/>
          <a:lstStyle/>
          <a:p>
            <a:r>
              <a:rPr lang="en-US" dirty="0" smtClean="0"/>
              <a:t>1972: display (screen) editing added to </a:t>
            </a:r>
            <a:r>
              <a:rPr lang="en-US" b="1" dirty="0" smtClean="0">
                <a:latin typeface="Courier New" pitchFamily="49" charset="0"/>
                <a:cs typeface="Courier New" pitchFamily="49" charset="0"/>
              </a:rPr>
              <a:t>TECO</a:t>
            </a:r>
            <a:r>
              <a:rPr lang="en-US" dirty="0" smtClean="0"/>
              <a:t> </a:t>
            </a:r>
          </a:p>
          <a:p>
            <a:r>
              <a:rPr lang="en-US" dirty="0" smtClean="0"/>
              <a:t>1974: Stallman added macros to </a:t>
            </a:r>
            <a:r>
              <a:rPr lang="en-US" b="1" dirty="0" smtClean="0">
                <a:latin typeface="Courier New" pitchFamily="49" charset="0"/>
                <a:cs typeface="Courier New" pitchFamily="49" charset="0"/>
              </a:rPr>
              <a:t>TECO</a:t>
            </a:r>
          </a:p>
          <a:p>
            <a:r>
              <a:rPr lang="en-US" dirty="0" smtClean="0"/>
              <a:t>1976: Stallman combined scads of macros into a single command set and an extensibility mechanism – “</a:t>
            </a:r>
            <a:r>
              <a:rPr lang="en-US" dirty="0" smtClean="0">
                <a:solidFill>
                  <a:srgbClr val="FF0000"/>
                </a:solidFill>
              </a:rPr>
              <a:t>E</a:t>
            </a:r>
            <a:r>
              <a:rPr lang="en-US" dirty="0" smtClean="0"/>
              <a:t>ditor </a:t>
            </a:r>
            <a:r>
              <a:rPr lang="en-US" dirty="0" err="1" smtClean="0">
                <a:solidFill>
                  <a:srgbClr val="FF0000"/>
                </a:solidFill>
              </a:rPr>
              <a:t>MAC</a:t>
            </a:r>
            <a:r>
              <a:rPr lang="en-US" dirty="0" err="1" smtClean="0"/>
              <a:t>ros</a:t>
            </a:r>
            <a:r>
              <a:rPr lang="en-US" dirty="0" err="1" smtClean="0">
                <a:solidFill>
                  <a:srgbClr val="FF0000"/>
                </a:solidFill>
              </a:rPr>
              <a:t>S</a:t>
            </a:r>
            <a:r>
              <a:rPr lang="en-US" dirty="0" smtClean="0"/>
              <a:t>”</a:t>
            </a:r>
          </a:p>
          <a:p>
            <a:r>
              <a:rPr lang="en-US" dirty="0" smtClean="0"/>
              <a:t>1978: Bernard Greenberg wrote </a:t>
            </a:r>
            <a:r>
              <a:rPr lang="en-US" b="1" dirty="0" err="1" smtClean="0">
                <a:latin typeface="Courier New" pitchFamily="49" charset="0"/>
                <a:cs typeface="Courier New" pitchFamily="49" charset="0"/>
              </a:rPr>
              <a:t>MulticsEmacs</a:t>
            </a:r>
            <a:r>
              <a:rPr lang="en-US" dirty="0" smtClean="0"/>
              <a:t> (at Honeywell) in </a:t>
            </a:r>
            <a:r>
              <a:rPr lang="en-US" b="1" dirty="0" err="1" smtClean="0">
                <a:latin typeface="Courier New" pitchFamily="49" charset="0"/>
                <a:cs typeface="Courier New" pitchFamily="49" charset="0"/>
              </a:rPr>
              <a:t>MacLisp</a:t>
            </a:r>
            <a:r>
              <a:rPr lang="en-US" dirty="0" smtClean="0"/>
              <a:t>, including user extensions</a:t>
            </a:r>
          </a:p>
          <a:p>
            <a:r>
              <a:rPr lang="en-US" dirty="0" smtClean="0"/>
              <a:t>1981: Gosling </a:t>
            </a:r>
            <a:r>
              <a:rPr lang="en-US" b="1" dirty="0" err="1" smtClean="0">
                <a:latin typeface="Courier New" pitchFamily="49" charset="0"/>
                <a:cs typeface="Courier New" pitchFamily="49" charset="0"/>
              </a:rPr>
              <a:t>Emacs</a:t>
            </a:r>
            <a:r>
              <a:rPr lang="en-US" dirty="0" smtClean="0"/>
              <a:t>, the first variant to run on Unix, written in C with </a:t>
            </a:r>
            <a:r>
              <a:rPr lang="en-US" b="1" dirty="0" err="1" smtClean="0">
                <a:latin typeface="Courier New" pitchFamily="49" charset="0"/>
                <a:cs typeface="Courier New" pitchFamily="49" charset="0"/>
              </a:rPr>
              <a:t>MockLisp</a:t>
            </a:r>
            <a:r>
              <a:rPr lang="en-US" dirty="0" smtClean="0"/>
              <a:t> for extension</a:t>
            </a:r>
          </a:p>
          <a:p>
            <a:r>
              <a:rPr lang="en-US" dirty="0" smtClean="0"/>
              <a:t>1984: Stallman started GNU </a:t>
            </a:r>
            <a:r>
              <a:rPr lang="en-US" b="1" dirty="0" err="1" smtClean="0">
                <a:latin typeface="Courier New" pitchFamily="49" charset="0"/>
                <a:cs typeface="Courier New" pitchFamily="49" charset="0"/>
              </a:rPr>
              <a:t>Emacs</a:t>
            </a:r>
            <a:endParaRPr lang="en-US" b="1" dirty="0" smtClean="0">
              <a:latin typeface="Courier New" pitchFamily="49" charset="0"/>
              <a:cs typeface="Courier New" pitchFamily="49" charset="0"/>
            </a:endParaRPr>
          </a:p>
          <a:p>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Emacs</a:t>
            </a:r>
            <a:r>
              <a:rPr lang="en-US" dirty="0" smtClean="0"/>
              <a:t> feature: extensibility</a:t>
            </a:r>
            <a:endParaRPr lang="en-US" dirty="0"/>
          </a:p>
        </p:txBody>
      </p:sp>
      <p:sp>
        <p:nvSpPr>
          <p:cNvPr id="3" name="Content Placeholder 2"/>
          <p:cNvSpPr>
            <a:spLocks noGrp="1"/>
          </p:cNvSpPr>
          <p:nvPr>
            <p:ph idx="1"/>
          </p:nvPr>
        </p:nvSpPr>
        <p:spPr/>
        <p:txBody>
          <a:bodyPr/>
          <a:lstStyle/>
          <a:p>
            <a:r>
              <a:rPr lang="en-US" dirty="0" smtClean="0"/>
              <a:t>Add libraries/packages/extensions</a:t>
            </a:r>
          </a:p>
          <a:p>
            <a:r>
              <a:rPr lang="en-US" dirty="0" smtClean="0"/>
              <a:t>Extensions turn </a:t>
            </a:r>
            <a:r>
              <a:rPr lang="en-US" b="1" dirty="0" err="1" smtClean="0">
                <a:latin typeface="Courier New" pitchFamily="49" charset="0"/>
                <a:cs typeface="Courier New" pitchFamily="49" charset="0"/>
              </a:rPr>
              <a:t>Emacs</a:t>
            </a:r>
            <a:r>
              <a:rPr lang="en-US" dirty="0" smtClean="0"/>
              <a:t> into an environment in which programmers edit, compile, and debug code using a single interface</a:t>
            </a:r>
          </a:p>
          <a:p>
            <a:r>
              <a:rPr lang="en-US" dirty="0" smtClean="0"/>
              <a:t>And many more not specifically related to programming – calculators, calendars, document processing support (</a:t>
            </a:r>
            <a:r>
              <a:rPr lang="en-US" b="1" dirty="0" err="1" smtClean="0">
                <a:latin typeface="Courier New" pitchFamily="49" charset="0"/>
                <a:cs typeface="Courier New" pitchFamily="49" charset="0"/>
              </a:rPr>
              <a:t>TeX</a:t>
            </a:r>
            <a:r>
              <a:rPr lang="en-US" dirty="0" smtClean="0"/>
              <a:t>, </a:t>
            </a:r>
            <a:r>
              <a:rPr lang="en-US" b="1" dirty="0" err="1" smtClean="0">
                <a:latin typeface="Courier New" pitchFamily="49" charset="0"/>
                <a:cs typeface="Courier New" pitchFamily="49" charset="0"/>
              </a:rPr>
              <a:t>LaTeX</a:t>
            </a:r>
            <a:r>
              <a:rPr lang="en-US" dirty="0" smtClean="0"/>
              <a:t>), web browsing, email, chat clients, online help, spreadsheets, etc.</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Emacs feature: customizability</a:t>
            </a:r>
            <a:endParaRPr lang="en-US" dirty="0"/>
          </a:p>
        </p:txBody>
      </p:sp>
      <p:sp>
        <p:nvSpPr>
          <p:cNvPr id="3" name="Content Placeholder 2"/>
          <p:cNvSpPr>
            <a:spLocks noGrp="1"/>
          </p:cNvSpPr>
          <p:nvPr>
            <p:ph idx="1"/>
          </p:nvPr>
        </p:nvSpPr>
        <p:spPr/>
        <p:txBody>
          <a:bodyPr/>
          <a:lstStyle/>
          <a:p>
            <a:r>
              <a:rPr lang="en-US" dirty="0" smtClean="0"/>
              <a:t>Simple setting of common customization variables such as the color scheme</a:t>
            </a:r>
          </a:p>
          <a:p>
            <a:r>
              <a:rPr lang="en-US" dirty="0" smtClean="0"/>
              <a:t>Defining keyboard macros</a:t>
            </a:r>
          </a:p>
          <a:p>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emacs</a:t>
            </a:r>
            <a:r>
              <a:rPr lang="en-US" b="1" dirty="0" smtClean="0">
                <a:latin typeface="Courier New" pitchFamily="49" charset="0"/>
                <a:cs typeface="Courier New" pitchFamily="49" charset="0"/>
              </a:rPr>
              <a:t> </a:t>
            </a:r>
            <a:r>
              <a:rPr lang="en-US" dirty="0" smtClean="0"/>
              <a:t>startup files that set variables, set key bindings, etc. </a:t>
            </a:r>
          </a:p>
          <a:p>
            <a:pPr lvl="1"/>
            <a:r>
              <a:rPr lang="en-US" dirty="0" smtClean="0"/>
              <a:t>Many people have huge </a:t>
            </a:r>
            <a:r>
              <a:rPr lang="en-US" b="1" dirty="0" smtClean="0">
                <a:latin typeface="Courier New" pitchFamily="49" charset="0"/>
                <a:ea typeface="+mn-ea"/>
                <a:cs typeface="Courier New" pitchFamily="49" charset="0"/>
              </a:rPr>
              <a:t>.</a:t>
            </a:r>
            <a:r>
              <a:rPr lang="en-US" b="1" dirty="0" err="1" smtClean="0">
                <a:latin typeface="Courier New" pitchFamily="49" charset="0"/>
                <a:ea typeface="+mn-ea"/>
                <a:cs typeface="Courier New" pitchFamily="49" charset="0"/>
              </a:rPr>
              <a:t>emacs</a:t>
            </a:r>
            <a:r>
              <a:rPr lang="en-US" b="1" dirty="0" smtClean="0">
                <a:latin typeface="Courier New" pitchFamily="49" charset="0"/>
                <a:ea typeface="+mn-ea"/>
                <a:cs typeface="Courier New" pitchFamily="49" charset="0"/>
              </a:rPr>
              <a:t> </a:t>
            </a:r>
            <a:r>
              <a:rPr lang="en-US" dirty="0" smtClean="0"/>
              <a:t>files with wildly idiosyncratic customizations</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Emacs feature: editing modes</a:t>
            </a:r>
            <a:endParaRPr lang="en-US" dirty="0"/>
          </a:p>
        </p:txBody>
      </p:sp>
      <p:sp>
        <p:nvSpPr>
          <p:cNvPr id="3" name="Content Placeholder 2"/>
          <p:cNvSpPr>
            <a:spLocks noGrp="1"/>
          </p:cNvSpPr>
          <p:nvPr>
            <p:ph idx="1"/>
          </p:nvPr>
        </p:nvSpPr>
        <p:spPr>
          <a:xfrm>
            <a:off x="685800" y="1528950"/>
            <a:ext cx="7772400" cy="4495800"/>
          </a:xfrm>
        </p:spPr>
        <p:txBody>
          <a:bodyPr/>
          <a:lstStyle/>
          <a:p>
            <a:r>
              <a:rPr lang="en-US" dirty="0" smtClean="0"/>
              <a:t>“Major modes” to provide convenience for text, for most programming languages, for </a:t>
            </a:r>
            <a:r>
              <a:rPr lang="en-US" b="1" dirty="0" smtClean="0">
                <a:latin typeface="Courier New" pitchFamily="49" charset="0"/>
                <a:cs typeface="Courier New" pitchFamily="49" charset="0"/>
              </a:rPr>
              <a:t>HTML</a:t>
            </a:r>
            <a:r>
              <a:rPr lang="en-US" dirty="0" smtClean="0"/>
              <a:t>, for </a:t>
            </a:r>
            <a:r>
              <a:rPr lang="en-US" b="1" dirty="0" err="1" smtClean="0">
                <a:latin typeface="Courier New" pitchFamily="49" charset="0"/>
                <a:cs typeface="Courier New" pitchFamily="49" charset="0"/>
              </a:rPr>
              <a:t>TeX</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LaTeX</a:t>
            </a:r>
            <a:r>
              <a:rPr lang="en-US" dirty="0" smtClean="0"/>
              <a:t>, etc.</a:t>
            </a:r>
          </a:p>
          <a:p>
            <a:pPr lvl="1"/>
            <a:r>
              <a:rPr lang="en-US" dirty="0" smtClean="0"/>
              <a:t>Syntax highlighting using different fonts or colors</a:t>
            </a:r>
          </a:p>
          <a:p>
            <a:pPr lvl="1"/>
            <a:r>
              <a:rPr lang="en-US" dirty="0" smtClean="0"/>
              <a:t>Automatic indentation</a:t>
            </a:r>
          </a:p>
          <a:p>
            <a:pPr lvl="1"/>
            <a:r>
              <a:rPr lang="en-US" dirty="0" smtClean="0"/>
              <a:t>“Electric” features such as automatic insertion of elements such as spaces, newlines, and parentheses</a:t>
            </a:r>
          </a:p>
          <a:p>
            <a:pPr lvl="1"/>
            <a:r>
              <a:rPr lang="en-US" dirty="0" smtClean="0"/>
              <a:t>Special editing commands like commands to jump to the beginning and the end of a function</a:t>
            </a:r>
          </a:p>
          <a:p>
            <a:r>
              <a:rPr lang="en-US" dirty="0" smtClean="0"/>
              <a:t>“Minor modes” to support (for example) different indentation styles within the C “major mode”</a:t>
            </a:r>
          </a:p>
        </p:txBody>
      </p:sp>
      <p:sp>
        <p:nvSpPr>
          <p:cNvPr id="4" name="Date Placeholder 3"/>
          <p:cNvSpPr>
            <a:spLocks noGrp="1"/>
          </p:cNvSpPr>
          <p:nvPr>
            <p:ph type="dt" sz="half" idx="10"/>
          </p:nvPr>
        </p:nvSpPr>
        <p:spPr/>
        <p:txBody>
          <a:bodyPr/>
          <a:lstStyle/>
          <a:p>
            <a:r>
              <a:rPr lang="en-US" dirty="0" smtClean="0"/>
              <a:t>UW CSE P504</a:t>
            </a:r>
            <a:endParaRPr lang="en-US" dirty="0"/>
          </a:p>
        </p:txBody>
      </p:sp>
      <p:sp>
        <p:nvSpPr>
          <p:cNvPr id="5" name="Slide Number Placeholder 4"/>
          <p:cNvSpPr>
            <a:spLocks noGrp="1"/>
          </p:cNvSpPr>
          <p:nvPr>
            <p:ph type="sldNum" sz="quarter" idx="12"/>
          </p:nvPr>
        </p:nvSpPr>
        <p:spPr/>
        <p:txBody>
          <a:bodyPr/>
          <a:lstStyle/>
          <a:p>
            <a:fld id="{3451FA2C-3B3E-4FA6-BAFA-85683040B980}"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Emacs</a:t>
            </a:r>
            <a:r>
              <a:rPr lang="en-US" dirty="0" smtClean="0"/>
              <a:t> features: other</a:t>
            </a:r>
            <a:endParaRPr lang="en-US" dirty="0"/>
          </a:p>
        </p:txBody>
      </p:sp>
      <p:sp>
        <p:nvSpPr>
          <p:cNvPr id="3" name="Content Placeholder 2"/>
          <p:cNvSpPr>
            <a:spLocks noGrp="1"/>
          </p:cNvSpPr>
          <p:nvPr>
            <p:ph idx="1"/>
          </p:nvPr>
        </p:nvSpPr>
        <p:spPr/>
        <p:txBody>
          <a:bodyPr/>
          <a:lstStyle/>
          <a:p>
            <a:r>
              <a:rPr lang="en-US" dirty="0" smtClean="0"/>
              <a:t>Performance</a:t>
            </a:r>
          </a:p>
          <a:p>
            <a:r>
              <a:rPr lang="en-US" dirty="0" smtClean="0"/>
              <a:t>Portability</a:t>
            </a:r>
          </a:p>
          <a:p>
            <a:r>
              <a:rPr lang="en-US" dirty="0" smtClean="0"/>
              <a:t>Self-documenting</a:t>
            </a:r>
          </a:p>
          <a:p>
            <a:r>
              <a:rPr lang="en-US" dirty="0" smtClean="0"/>
              <a:t>Manuals</a:t>
            </a:r>
          </a:p>
          <a:p>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Editors: discussion</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Interpreters</a:t>
            </a:r>
            <a:endParaRPr lang="en-US" dirty="0"/>
          </a:p>
        </p:txBody>
      </p:sp>
      <p:sp>
        <p:nvSpPr>
          <p:cNvPr id="3" name="Content Placeholder 2"/>
          <p:cNvSpPr>
            <a:spLocks noGrp="1"/>
          </p:cNvSpPr>
          <p:nvPr>
            <p:ph sz="half" idx="1"/>
          </p:nvPr>
        </p:nvSpPr>
        <p:spPr>
          <a:xfrm>
            <a:off x="522514" y="1600200"/>
            <a:ext cx="3705102" cy="4495800"/>
          </a:xfrm>
        </p:spPr>
        <p:txBody>
          <a:bodyPr>
            <a:normAutofit/>
          </a:bodyPr>
          <a:lstStyle/>
          <a:p>
            <a:r>
              <a:rPr lang="en-US" sz="2000" dirty="0" smtClean="0"/>
              <a:t>Interactive access to computers enabled interpreters</a:t>
            </a:r>
          </a:p>
          <a:p>
            <a:r>
              <a:rPr lang="en-US" sz="2000" dirty="0" smtClean="0"/>
              <a:t>Tend to reduce time-to-execute (-test)</a:t>
            </a:r>
          </a:p>
          <a:p>
            <a:r>
              <a:rPr lang="en-US" sz="2000" dirty="0" smtClean="0"/>
              <a:t>Tend to make finding bugs and fixing them easier than for compiled languages</a:t>
            </a:r>
          </a:p>
          <a:p>
            <a:r>
              <a:rPr lang="en-US" sz="2000" dirty="0" smtClean="0"/>
              <a:t>Also expanded the number of programmers and the variation in their background (and possibly their ability)</a:t>
            </a:r>
          </a:p>
        </p:txBody>
      </p:sp>
      <p:sp>
        <p:nvSpPr>
          <p:cNvPr id="6" name="Content Placeholder 5"/>
          <p:cNvSpPr>
            <a:spLocks noGrp="1"/>
          </p:cNvSpPr>
          <p:nvPr>
            <p:ph sz="half" idx="2"/>
          </p:nvPr>
        </p:nvSpPr>
        <p:spPr>
          <a:xfrm>
            <a:off x="4227615" y="1600200"/>
            <a:ext cx="4512623" cy="4278094"/>
          </a:xfrm>
          <a:ln>
            <a:solidFill>
              <a:srgbClr val="C00000"/>
            </a:solidFill>
          </a:ln>
        </p:spPr>
        <p:txBody>
          <a:bodyPr wrap="square">
            <a:spAutoFit/>
          </a:bodyPr>
          <a:lstStyle/>
          <a:p>
            <a:pPr marL="0" indent="0">
              <a:buNone/>
            </a:pPr>
            <a:r>
              <a:rPr lang="en-US" sz="2400" b="1" dirty="0" smtClean="0">
                <a:latin typeface="Courier New" pitchFamily="49" charset="0"/>
                <a:cs typeface="Courier New" pitchFamily="49" charset="0"/>
              </a:rPr>
              <a:t>BASIC</a:t>
            </a:r>
            <a:r>
              <a:rPr lang="en-US" sz="2000" dirty="0" smtClean="0"/>
              <a:t> (</a:t>
            </a:r>
            <a:r>
              <a:rPr lang="en-US" sz="2000" dirty="0" err="1" smtClean="0"/>
              <a:t>Kemeny</a:t>
            </a:r>
            <a:r>
              <a:rPr lang="en-US" sz="2000" dirty="0" smtClean="0"/>
              <a:t>/Kurtz ‘83) principles</a:t>
            </a:r>
          </a:p>
          <a:p>
            <a:r>
              <a:rPr lang="en-US" sz="2000" dirty="0" smtClean="0"/>
              <a:t>Easy for beginners (students, non-science and non-math focus)</a:t>
            </a:r>
          </a:p>
          <a:p>
            <a:r>
              <a:rPr lang="en-US" sz="2000" dirty="0" smtClean="0"/>
              <a:t>General-purpose programming language</a:t>
            </a:r>
          </a:p>
          <a:p>
            <a:r>
              <a:rPr lang="en-US" sz="2000" dirty="0" smtClean="0"/>
              <a:t>Allow advanced features to be added for experts</a:t>
            </a:r>
          </a:p>
          <a:p>
            <a:r>
              <a:rPr lang="en-US" sz="2000" dirty="0" smtClean="0"/>
              <a:t>Interactive</a:t>
            </a:r>
          </a:p>
          <a:p>
            <a:r>
              <a:rPr lang="en-US" sz="2000" dirty="0" smtClean="0"/>
              <a:t>Good error messages</a:t>
            </a:r>
          </a:p>
          <a:p>
            <a:r>
              <a:rPr lang="en-US" sz="2000" dirty="0" smtClean="0"/>
              <a:t>Quick response</a:t>
            </a:r>
          </a:p>
          <a:p>
            <a:r>
              <a:rPr lang="en-US" sz="2000" dirty="0" smtClean="0"/>
              <a:t>Allow programmers to remain unaware of hardware and OS</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Debuggers</a:t>
            </a:r>
            <a:endParaRPr lang="en-US" dirty="0"/>
          </a:p>
        </p:txBody>
      </p:sp>
      <p:sp>
        <p:nvSpPr>
          <p:cNvPr id="3" name="Content Placeholder 2"/>
          <p:cNvSpPr>
            <a:spLocks noGrp="1"/>
          </p:cNvSpPr>
          <p:nvPr>
            <p:ph idx="1"/>
          </p:nvPr>
        </p:nvSpPr>
        <p:spPr/>
        <p:txBody>
          <a:bodyPr/>
          <a:lstStyle/>
          <a:p>
            <a:r>
              <a:rPr lang="en-US" dirty="0" smtClean="0"/>
              <a:t>In 1945, a moth was found trapped in and then removed from Harvard’s Mark II Aiken Relay Calculator</a:t>
            </a:r>
          </a:p>
          <a:p>
            <a:r>
              <a:rPr lang="en-US" dirty="0" smtClean="0"/>
              <a:t>The operator entry said this was the “first actual case of bug being found” and that they had successfully "debugged" the problem</a:t>
            </a:r>
            <a:br>
              <a:rPr lang="en-US" dirty="0" smtClean="0"/>
            </a:br>
            <a:endParaRPr lang="en-US" dirty="0" smtClean="0"/>
          </a:p>
          <a:p>
            <a:r>
              <a:rPr lang="en-US" dirty="0" smtClean="0"/>
              <a:t>Features of debuggers include breakpoints, tracing, </a:t>
            </a:r>
            <a:r>
              <a:rPr lang="en-US" dirty="0" err="1" smtClean="0"/>
              <a:t>watchpoints</a:t>
            </a:r>
            <a:r>
              <a:rPr lang="en-US" dirty="0" smtClean="0"/>
              <a:t>, examining and set variables, examining the </a:t>
            </a:r>
            <a:r>
              <a:rPr lang="en-US" dirty="0" err="1" smtClean="0"/>
              <a:t>callstack</a:t>
            </a:r>
            <a:r>
              <a:rPr lang="en-US" dirty="0" smtClean="0"/>
              <a:t>, …</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28</a:t>
            </a:fld>
            <a:endParaRPr lang="en-US"/>
          </a:p>
        </p:txBody>
      </p:sp>
      <p:pic>
        <p:nvPicPr>
          <p:cNvPr id="63490" name="Picture 2" descr="Male Agrius convolvuli, Austria"/>
          <p:cNvPicPr>
            <a:picLocks noChangeAspect="1" noChangeArrowheads="1"/>
          </p:cNvPicPr>
          <p:nvPr/>
        </p:nvPicPr>
        <p:blipFill>
          <a:blip r:embed="rId3" cstate="print"/>
          <a:srcRect/>
          <a:stretch>
            <a:fillRect/>
          </a:stretch>
        </p:blipFill>
        <p:spPr bwMode="auto">
          <a:xfrm>
            <a:off x="6731124" y="304800"/>
            <a:ext cx="2000209" cy="120325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5425"/>
            <a:ext cx="7772400" cy="1143000"/>
          </a:xfrm>
        </p:spPr>
        <p:txBody>
          <a:bodyPr/>
          <a:lstStyle/>
          <a:p>
            <a:r>
              <a:rPr lang="en-US" dirty="0" smtClean="0"/>
              <a:t>Interactive Fortran (circa 1969)</a:t>
            </a:r>
            <a:br>
              <a:rPr lang="en-US" dirty="0" smtClean="0"/>
            </a:br>
            <a:r>
              <a:rPr lang="en-US" sz="2400" dirty="0" smtClean="0"/>
              <a:t>N. Rawlings (©1995-2007 Computer History Museum)</a:t>
            </a:r>
            <a:endParaRPr lang="en-US" dirty="0"/>
          </a:p>
        </p:txBody>
      </p:sp>
      <p:sp>
        <p:nvSpPr>
          <p:cNvPr id="3" name="Content Placeholder 2"/>
          <p:cNvSpPr>
            <a:spLocks noGrp="1"/>
          </p:cNvSpPr>
          <p:nvPr>
            <p:ph idx="1"/>
          </p:nvPr>
        </p:nvSpPr>
        <p:spPr/>
        <p:txBody>
          <a:bodyPr/>
          <a:lstStyle/>
          <a:p>
            <a:r>
              <a:rPr lang="en-US" sz="2000" dirty="0" smtClean="0"/>
              <a:t>FDEBUG</a:t>
            </a:r>
          </a:p>
          <a:p>
            <a:pPr lvl="1"/>
            <a:r>
              <a:rPr lang="en-US" sz="2000" dirty="0" smtClean="0"/>
              <a:t>modifications to compiler (to keep the symbol table)</a:t>
            </a:r>
          </a:p>
          <a:p>
            <a:pPr lvl="1"/>
            <a:r>
              <a:rPr lang="en-US" sz="2000" dirty="0" smtClean="0"/>
              <a:t>modifications to the operating system (to insert illegal instructions, give control to the debugger/user, etc.)</a:t>
            </a:r>
          </a:p>
          <a:p>
            <a:pPr lvl="1"/>
            <a:r>
              <a:rPr lang="en-US" sz="2000" dirty="0" smtClean="0"/>
              <a:t>Programmers could set breakpoints, conditional breakpoints, change variable values, etc.</a:t>
            </a:r>
          </a:p>
          <a:p>
            <a:r>
              <a:rPr lang="en-US" sz="2000" dirty="0" smtClean="0"/>
              <a:t>“This was brilliant and it was a huge breakthrough in the ease of debugging Fortran programs. No one else matched it for years! Worldwide! Before then, the program had to change in order to debug it – and that change often moved the bug one was trying to isolate.”</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tool?</a:t>
            </a:r>
            <a:endParaRPr lang="en-US" dirty="0"/>
          </a:p>
        </p:txBody>
      </p:sp>
      <p:sp>
        <p:nvSpPr>
          <p:cNvPr id="3" name="Content Placeholder 2"/>
          <p:cNvSpPr>
            <a:spLocks noGrp="1"/>
          </p:cNvSpPr>
          <p:nvPr>
            <p:ph idx="1"/>
          </p:nvPr>
        </p:nvSpPr>
        <p:spPr/>
        <p:txBody>
          <a:bodyPr/>
          <a:lstStyle/>
          <a:p>
            <a:r>
              <a:rPr lang="en-US" sz="2000" dirty="0" smtClean="0"/>
              <a:t>“</a:t>
            </a:r>
            <a:r>
              <a:rPr lang="en-US" sz="2000" b="1" dirty="0" smtClean="0"/>
              <a:t>1. </a:t>
            </a:r>
            <a:r>
              <a:rPr lang="en-US" sz="2000" dirty="0" smtClean="0"/>
              <a:t>a device or implement, typically hand-held, used to carry out a particular function. </a:t>
            </a:r>
            <a:br>
              <a:rPr lang="en-US" sz="2000" dirty="0" smtClean="0"/>
            </a:br>
            <a:r>
              <a:rPr lang="en-US" sz="2000" b="1" dirty="0" smtClean="0"/>
              <a:t>2. </a:t>
            </a:r>
            <a:r>
              <a:rPr lang="en-US" sz="2000" dirty="0" smtClean="0"/>
              <a:t>a thing used to help perform a job • a person exploited by another.”</a:t>
            </a:r>
          </a:p>
          <a:p>
            <a:r>
              <a:rPr lang="en-US" sz="1000" dirty="0" smtClean="0"/>
              <a:t>"tool </a:t>
            </a:r>
            <a:r>
              <a:rPr lang="en-US" sz="1000" i="1" dirty="0" smtClean="0"/>
              <a:t>n.</a:t>
            </a:r>
            <a:r>
              <a:rPr lang="en-US" sz="1000" dirty="0" smtClean="0"/>
              <a:t>"  </a:t>
            </a:r>
            <a:r>
              <a:rPr lang="en-US" sz="1000" i="1" dirty="0" smtClean="0"/>
              <a:t>The Concise Oxford English Dictionary</a:t>
            </a:r>
            <a:r>
              <a:rPr lang="en-US" sz="1000" dirty="0" smtClean="0"/>
              <a:t>, Twelfth edition . Ed. Catherine </a:t>
            </a:r>
            <a:r>
              <a:rPr lang="en-US" sz="1000" dirty="0" err="1" smtClean="0"/>
              <a:t>Soanes</a:t>
            </a:r>
            <a:r>
              <a:rPr lang="en-US" sz="1000" dirty="0" smtClean="0"/>
              <a:t> and Angus Stevenson. Oxford University Press, 2008. </a:t>
            </a:r>
            <a:r>
              <a:rPr lang="en-US" sz="1000" i="1" dirty="0" smtClean="0"/>
              <a:t>Oxford Reference Online</a:t>
            </a:r>
            <a:r>
              <a:rPr lang="en-US" sz="1000" dirty="0" smtClean="0"/>
              <a:t>. Oxford University Press.  University of Washington.  31 January 2010  &lt;http://www.oxfordreference.com/views/ENTRY.html?subview=Main&amp;entry=t23.e59094&gt; </a:t>
            </a:r>
            <a:r>
              <a:rPr lang="en-US" dirty="0" smtClean="0"/>
              <a:t/>
            </a:r>
            <a:br>
              <a:rPr lang="en-US" dirty="0" smtClean="0"/>
            </a:br>
            <a:endParaRPr lang="en-US" dirty="0" smtClean="0"/>
          </a:p>
          <a:p>
            <a:pPr>
              <a:buFont typeface="Lucida Handwriting" pitchFamily="66" charset="0"/>
              <a:buChar char="√"/>
            </a:pPr>
            <a:r>
              <a:rPr lang="en-US" sz="2000" dirty="0" smtClean="0">
                <a:solidFill>
                  <a:srgbClr val="FF0000"/>
                </a:solidFill>
              </a:rPr>
              <a:t>We’ll focus on software tools – that is, programs that help programmers develop programs</a:t>
            </a:r>
          </a:p>
          <a:p>
            <a:pPr>
              <a:buClr>
                <a:srgbClr val="FF0000"/>
              </a:buClr>
              <a:buFont typeface="Lucida Handwriting" pitchFamily="66" charset="0"/>
              <a:buChar char="X"/>
            </a:pPr>
            <a:r>
              <a:rPr lang="en-US" sz="2000" dirty="0" smtClean="0"/>
              <a:t>Programs that help non-programmers (or programmers)  develop non-programming artifacts –word processors for writing a book, …</a:t>
            </a:r>
          </a:p>
          <a:p>
            <a:pPr>
              <a:buClr>
                <a:srgbClr val="FF0000"/>
              </a:buClr>
              <a:buFont typeface="Lucida Handwriting" pitchFamily="66" charset="0"/>
              <a:buChar char="X"/>
            </a:pPr>
            <a:r>
              <a:rPr lang="en-US" sz="2000" dirty="0" smtClean="0"/>
              <a:t>Other tools that help programmers develop programs – pencil &amp; paper, whiteboards, information hiding, … </a:t>
            </a:r>
            <a:endParaRPr lang="en-US" sz="20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a:t>
            </a:fld>
            <a:endParaRPr lang="en-US"/>
          </a:p>
        </p:txBody>
      </p:sp>
      <p:sp>
        <p:nvSpPr>
          <p:cNvPr id="6" name="Rectangle 5"/>
          <p:cNvSpPr/>
          <p:nvPr/>
        </p:nvSpPr>
        <p:spPr>
          <a:xfrm>
            <a:off x="4209750" y="821961"/>
            <a:ext cx="4572000" cy="584775"/>
          </a:xfrm>
          <a:prstGeom prst="rect">
            <a:avLst/>
          </a:prstGeom>
          <a:solidFill>
            <a:schemeClr val="accent6">
              <a:lumMod val="40000"/>
              <a:lumOff val="60000"/>
            </a:schemeClr>
          </a:solidFill>
          <a:ln>
            <a:solidFill>
              <a:schemeClr val="tx1"/>
            </a:solidFill>
          </a:ln>
        </p:spPr>
        <p:txBody>
          <a:bodyPr>
            <a:spAutoFit/>
          </a:bodyPr>
          <a:lstStyle/>
          <a:p>
            <a:r>
              <a:rPr lang="en-US" sz="1600" dirty="0" smtClean="0"/>
              <a:t>lowes.com (1/31/2010) lists 4622 tools</a:t>
            </a:r>
            <a:br>
              <a:rPr lang="en-US" sz="1600" dirty="0" smtClean="0"/>
            </a:br>
            <a:r>
              <a:rPr lang="en-US" sz="1600" dirty="0" smtClean="0"/>
              <a:t>(power tools, hand tools, electrical tools, etc.)</a:t>
            </a:r>
            <a:endParaRPr 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of Unix debuggers</a:t>
            </a:r>
            <a:endParaRPr lang="en-US" dirty="0"/>
          </a:p>
        </p:txBody>
      </p:sp>
      <p:sp>
        <p:nvSpPr>
          <p:cNvPr id="3" name="Content Placeholder 2"/>
          <p:cNvSpPr>
            <a:spLocks noGrp="1"/>
          </p:cNvSpPr>
          <p:nvPr>
            <p:ph idx="1"/>
          </p:nvPr>
        </p:nvSpPr>
        <p:spPr/>
        <p:txBody>
          <a:bodyPr/>
          <a:lstStyle/>
          <a:p>
            <a:r>
              <a:rPr lang="en-US" b="1" dirty="0" err="1" smtClean="0">
                <a:latin typeface="Courier New" pitchFamily="49" charset="0"/>
                <a:cs typeface="Courier New" pitchFamily="49" charset="0"/>
              </a:rPr>
              <a:t>adb</a:t>
            </a:r>
            <a:r>
              <a:rPr lang="en-US" dirty="0" smtClean="0"/>
              <a:t> – absolute debugger, essentially symbolic access at the assembly language level</a:t>
            </a:r>
          </a:p>
          <a:p>
            <a:r>
              <a:rPr lang="en-US" b="1" dirty="0" err="1" smtClean="0">
                <a:latin typeface="Courier New" pitchFamily="49" charset="0"/>
                <a:cs typeface="Courier New" pitchFamily="49" charset="0"/>
              </a:rPr>
              <a:t>dbx</a:t>
            </a:r>
            <a:r>
              <a:rPr lang="en-US" dirty="0" smtClean="0"/>
              <a:t> (1981, Linton) – symbolic, multiple languages supported, etc.</a:t>
            </a:r>
          </a:p>
          <a:p>
            <a:r>
              <a:rPr lang="en-US" b="1" dirty="0" err="1" smtClean="0">
                <a:latin typeface="Courier New" pitchFamily="49" charset="0"/>
                <a:cs typeface="Courier New" pitchFamily="49" charset="0"/>
              </a:rPr>
              <a:t>gdb</a:t>
            </a:r>
            <a:r>
              <a:rPr lang="en-US" dirty="0" smtClean="0"/>
              <a:t>, </a:t>
            </a:r>
            <a:r>
              <a:rPr lang="en-US" b="1" dirty="0" smtClean="0">
                <a:latin typeface="Courier New" pitchFamily="49" charset="0"/>
                <a:cs typeface="Courier New" pitchFamily="49" charset="0"/>
              </a:rPr>
              <a:t>DDD</a:t>
            </a:r>
            <a:r>
              <a:rPr lang="en-US" dirty="0" smtClean="0"/>
              <a:t> – “modern” </a:t>
            </a:r>
            <a:r>
              <a:rPr lang="en-US" b="1" dirty="0" err="1" smtClean="0">
                <a:latin typeface="Courier New" pitchFamily="49" charset="0"/>
                <a:cs typeface="Courier New" pitchFamily="49" charset="0"/>
              </a:rPr>
              <a:t>dbx</a:t>
            </a:r>
            <a:r>
              <a:rPr lang="en-US" dirty="0" smtClean="0"/>
              <a:t> and screen-based debuggers</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debuggers?</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code control tools</a:t>
            </a:r>
            <a:endParaRPr lang="en-US" dirty="0"/>
          </a:p>
        </p:txBody>
      </p:sp>
      <p:sp>
        <p:nvSpPr>
          <p:cNvPr id="3" name="Content Placeholder 2"/>
          <p:cNvSpPr>
            <a:spLocks noGrp="1"/>
          </p:cNvSpPr>
          <p:nvPr>
            <p:ph sz="half" idx="1"/>
          </p:nvPr>
        </p:nvSpPr>
        <p:spPr>
          <a:xfrm>
            <a:off x="225631" y="1600200"/>
            <a:ext cx="3051959" cy="4495800"/>
          </a:xfrm>
        </p:spPr>
        <p:txBody>
          <a:bodyPr/>
          <a:lstStyle/>
          <a:p>
            <a:r>
              <a:rPr lang="en-US" sz="2400" dirty="0" smtClean="0"/>
              <a:t>AKA revision control, version control, source code management, …</a:t>
            </a:r>
          </a:p>
          <a:p>
            <a:r>
              <a:rPr lang="en-US" sz="2400" dirty="0" smtClean="0"/>
              <a:t>SCCS, Marc </a:t>
            </a:r>
            <a:r>
              <a:rPr lang="en-US" sz="2400" dirty="0" err="1" smtClean="0"/>
              <a:t>Rochkind</a:t>
            </a:r>
            <a:r>
              <a:rPr lang="en-US" sz="2400" dirty="0" smtClean="0"/>
              <a:t>, </a:t>
            </a:r>
            <a:r>
              <a:rPr lang="en-US" sz="1800" i="1" dirty="0" smtClean="0"/>
              <a:t>IEEE Transactions on Software Engineering</a:t>
            </a:r>
            <a:r>
              <a:rPr lang="en-US" sz="1800" dirty="0" smtClean="0"/>
              <a:t> SE-1:4 (Dec. 1975). – first ICSE N-10 Most Influential Paper recipient</a:t>
            </a:r>
            <a:endParaRPr lang="en-US" sz="2400" dirty="0"/>
          </a:p>
        </p:txBody>
      </p:sp>
      <p:sp>
        <p:nvSpPr>
          <p:cNvPr id="10" name="Content Placeholder 9"/>
          <p:cNvSpPr>
            <a:spLocks noGrp="1"/>
          </p:cNvSpPr>
          <p:nvPr>
            <p:ph sz="half" idx="2"/>
          </p:nvPr>
        </p:nvSpPr>
        <p:spPr/>
        <p:txBody>
          <a:bodyPr/>
          <a:lstStyle/>
          <a:p>
            <a:endParaRPr lang="en-US"/>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32</a:t>
            </a:fld>
            <a:endParaRPr lang="en-US"/>
          </a:p>
        </p:txBody>
      </p:sp>
      <p:pic>
        <p:nvPicPr>
          <p:cNvPr id="119810" name="Picture 2"/>
          <p:cNvPicPr>
            <a:picLocks noChangeAspect="1" noChangeArrowheads="1"/>
          </p:cNvPicPr>
          <p:nvPr/>
        </p:nvPicPr>
        <p:blipFill>
          <a:blip r:embed="rId3" cstate="print"/>
          <a:srcRect/>
          <a:stretch>
            <a:fillRect/>
          </a:stretch>
        </p:blipFill>
        <p:spPr bwMode="auto">
          <a:xfrm>
            <a:off x="3443907" y="1428750"/>
            <a:ext cx="5438775" cy="4972050"/>
          </a:xfrm>
          <a:prstGeom prst="rect">
            <a:avLst/>
          </a:prstGeom>
          <a:noFill/>
          <a:ln w="25400">
            <a:solidFill>
              <a:schemeClr val="accent1"/>
            </a:solid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Post-SCCS…</a:t>
            </a:r>
            <a:endParaRPr lang="en-US" dirty="0"/>
          </a:p>
        </p:txBody>
      </p:sp>
      <p:sp>
        <p:nvSpPr>
          <p:cNvPr id="8" name="Content Placeholder 7"/>
          <p:cNvSpPr>
            <a:spLocks noGrp="1"/>
          </p:cNvSpPr>
          <p:nvPr>
            <p:ph idx="1"/>
          </p:nvPr>
        </p:nvSpPr>
        <p:spPr/>
        <p:txBody>
          <a:bodyPr/>
          <a:lstStyle/>
          <a:p>
            <a:r>
              <a:rPr lang="en-US" dirty="0" smtClean="0"/>
              <a:t>RCS (~backward deltas)</a:t>
            </a:r>
          </a:p>
          <a:p>
            <a:r>
              <a:rPr lang="en-US" dirty="0" smtClean="0"/>
              <a:t>CVS (~client-server based RCS)</a:t>
            </a:r>
          </a:p>
          <a:p>
            <a:r>
              <a:rPr lang="en-US" dirty="0" smtClean="0"/>
              <a:t>SVN (~”improvement” on CVS)</a:t>
            </a:r>
          </a:p>
          <a:p>
            <a:r>
              <a:rPr lang="en-US" dirty="0" err="1" smtClean="0"/>
              <a:t>ClearCase</a:t>
            </a:r>
            <a:r>
              <a:rPr lang="en-US" dirty="0" smtClean="0"/>
              <a:t> (~versions supported below application level)</a:t>
            </a:r>
          </a:p>
          <a:p>
            <a:r>
              <a:rPr lang="en-US" dirty="0" smtClean="0"/>
              <a:t>Then came distributed revision control systems</a:t>
            </a:r>
          </a:p>
          <a:p>
            <a:pPr lvl="1"/>
            <a:r>
              <a:rPr lang="en-US" dirty="0" smtClean="0"/>
              <a:t>Arch, Monotone, </a:t>
            </a:r>
            <a:r>
              <a:rPr lang="en-US" dirty="0" err="1" smtClean="0"/>
              <a:t>BitKeeper</a:t>
            </a:r>
            <a:r>
              <a:rPr lang="en-US" dirty="0" smtClean="0"/>
              <a:t>, </a:t>
            </a:r>
            <a:r>
              <a:rPr lang="en-US" dirty="0" err="1" smtClean="0"/>
              <a:t>Git</a:t>
            </a:r>
            <a:r>
              <a:rPr lang="en-US" dirty="0" smtClean="0"/>
              <a:t>, Bazaar, …</a:t>
            </a:r>
            <a:endParaRPr lang="en-US"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Distributed revision control</a:t>
            </a:r>
            <a:endParaRPr lang="en-US" dirty="0"/>
          </a:p>
        </p:txBody>
      </p:sp>
      <p:sp>
        <p:nvSpPr>
          <p:cNvPr id="3" name="Content Placeholder 2"/>
          <p:cNvSpPr>
            <a:spLocks noGrp="1"/>
          </p:cNvSpPr>
          <p:nvPr>
            <p:ph idx="1"/>
          </p:nvPr>
        </p:nvSpPr>
        <p:spPr/>
        <p:txBody>
          <a:bodyPr/>
          <a:lstStyle/>
          <a:p>
            <a:r>
              <a:rPr lang="en-US" dirty="0" smtClean="0"/>
              <a:t>Multiple “central” repositories permitted</a:t>
            </a:r>
          </a:p>
          <a:p>
            <a:r>
              <a:rPr lang="en-US" dirty="0" smtClean="0"/>
              <a:t>Most operations don’t require network access</a:t>
            </a:r>
          </a:p>
          <a:p>
            <a:r>
              <a:rPr lang="en-US" dirty="0" smtClean="0"/>
              <a:t>Allows different structures of authority, perhaps better suited for open-source projects</a:t>
            </a:r>
          </a:p>
          <a:p>
            <a:r>
              <a:rPr lang="en-US" dirty="0" smtClean="0"/>
              <a:t>Not reliant on a single machine</a:t>
            </a:r>
          </a:p>
          <a:p>
            <a:r>
              <a:rPr lang="en-US" dirty="0" smtClean="0"/>
              <a:t>Concepts are not as simple to grasp</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code control: discussion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a:t>
            </a:r>
            <a:endParaRPr lang="en-US" dirty="0"/>
          </a:p>
        </p:txBody>
      </p:sp>
      <p:sp>
        <p:nvSpPr>
          <p:cNvPr id="3" name="Content Placeholder 2"/>
          <p:cNvSpPr>
            <a:spLocks noGrp="1"/>
          </p:cNvSpPr>
          <p:nvPr>
            <p:ph idx="1"/>
          </p:nvPr>
        </p:nvSpPr>
        <p:spPr/>
        <p:txBody>
          <a:bodyPr/>
          <a:lstStyle/>
          <a:p>
            <a:r>
              <a:rPr lang="en-US" dirty="0" smtClean="0"/>
              <a:t>Testing tools</a:t>
            </a:r>
          </a:p>
          <a:p>
            <a:r>
              <a:rPr lang="en-US" dirty="0" smtClean="0"/>
              <a:t>Bug databases</a:t>
            </a:r>
          </a:p>
          <a:p>
            <a:r>
              <a:rPr lang="en-US" dirty="0" smtClean="0"/>
              <a:t>…</a:t>
            </a:r>
          </a:p>
          <a:p>
            <a:r>
              <a:rPr lang="en-US" dirty="0" smtClean="0"/>
              <a:t>…others?</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two lectures: suggestions</a:t>
            </a:r>
            <a:endParaRPr lang="en-US" dirty="0"/>
          </a:p>
        </p:txBody>
      </p:sp>
      <p:sp>
        <p:nvSpPr>
          <p:cNvPr id="3" name="Content Placeholder 2"/>
          <p:cNvSpPr>
            <a:spLocks noGrp="1"/>
          </p:cNvSpPr>
          <p:nvPr>
            <p:ph idx="1"/>
          </p:nvPr>
        </p:nvSpPr>
        <p:spPr/>
        <p:txBody>
          <a:bodyPr/>
          <a:lstStyle/>
          <a:p>
            <a:r>
              <a:rPr lang="en-US" sz="1800" dirty="0" smtClean="0"/>
              <a:t>Software testing</a:t>
            </a:r>
          </a:p>
          <a:p>
            <a:r>
              <a:rPr lang="en-US" sz="1800" dirty="0" smtClean="0"/>
              <a:t>Discussion of papers in groups</a:t>
            </a:r>
          </a:p>
          <a:p>
            <a:r>
              <a:rPr lang="en-US" sz="1800" dirty="0" smtClean="0"/>
              <a:t>Design patterns</a:t>
            </a:r>
          </a:p>
          <a:p>
            <a:endParaRPr lang="en-US" sz="1800" dirty="0" smtClean="0"/>
          </a:p>
          <a:p>
            <a:r>
              <a:rPr lang="en-US" sz="1800" dirty="0" smtClean="0"/>
              <a:t>Here’s what I think I want</a:t>
            </a:r>
          </a:p>
          <a:p>
            <a:pPr lvl="1"/>
            <a:r>
              <a:rPr lang="en-US" sz="1800" dirty="0" smtClean="0"/>
              <a:t>One lecture on software engineering economics [me]</a:t>
            </a:r>
          </a:p>
          <a:p>
            <a:pPr lvl="1"/>
            <a:r>
              <a:rPr lang="en-US" sz="1800" dirty="0" smtClean="0"/>
              <a:t>One lecture used for presentations on your state-of-the-research reports [you] </a:t>
            </a:r>
          </a:p>
          <a:p>
            <a:pPr lvl="2"/>
            <a:r>
              <a:rPr lang="en-US" sz="1800" dirty="0" smtClean="0"/>
              <a:t>But we don’t likely have time for every person or group to present (even 10 minutes/presentation lets us do at most 15 in one evening)</a:t>
            </a:r>
          </a:p>
          <a:p>
            <a:pPr lvl="2"/>
            <a:r>
              <a:rPr lang="en-US" sz="1800" dirty="0" smtClean="0"/>
              <a:t>An alternative idea: an all-at-UW poster session evening, with people asking and answering questions on these papers</a:t>
            </a:r>
          </a:p>
          <a:p>
            <a:r>
              <a:rPr lang="en-US" sz="1800" dirty="0" smtClean="0"/>
              <a:t>Last suggestions by Wednesday, and then I’ll decide</a:t>
            </a:r>
            <a:endParaRPr lang="en-US" sz="18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tools</a:t>
            </a:r>
            <a:endParaRPr lang="en-US" dirty="0"/>
          </a:p>
        </p:txBody>
      </p:sp>
      <p:sp>
        <p:nvSpPr>
          <p:cNvPr id="3" name="Content Placeholder 2"/>
          <p:cNvSpPr>
            <a:spLocks noGrp="1"/>
          </p:cNvSpPr>
          <p:nvPr>
            <p:ph idx="1"/>
          </p:nvPr>
        </p:nvSpPr>
        <p:spPr>
          <a:xfrm>
            <a:off x="685800" y="1600200"/>
            <a:ext cx="7772400" cy="1366528"/>
          </a:xfrm>
        </p:spPr>
        <p:txBody>
          <a:bodyPr tIns="91440" bIns="91440">
            <a:spAutoFit/>
          </a:bodyPr>
          <a:lstStyle/>
          <a:p>
            <a:r>
              <a:rPr lang="en-US" dirty="0" smtClean="0"/>
              <a:t>What aspects of the software lifecycle do they address?  Can they address?  Should they address?</a:t>
            </a:r>
          </a:p>
          <a:p>
            <a:endParaRPr lang="en-US" dirty="0" smtClean="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38</a:t>
            </a:fld>
            <a:endParaRPr lang="en-US"/>
          </a:p>
        </p:txBody>
      </p:sp>
      <p:graphicFrame>
        <p:nvGraphicFramePr>
          <p:cNvPr id="6" name="Diagram 5"/>
          <p:cNvGraphicFramePr/>
          <p:nvPr/>
        </p:nvGraphicFramePr>
        <p:xfrm>
          <a:off x="3182586" y="2692085"/>
          <a:ext cx="5504213" cy="3708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59612" y="2505063"/>
            <a:ext cx="1388329" cy="461665"/>
          </a:xfrm>
          <a:prstGeom prst="rect">
            <a:avLst/>
          </a:prstGeom>
          <a:solidFill>
            <a:srgbClr val="92D050"/>
          </a:solidFill>
          <a:ln>
            <a:solidFill>
              <a:srgbClr val="C00000"/>
            </a:solidFill>
          </a:ln>
          <a:effectLst>
            <a:innerShdw blurRad="63500" dist="50800" dir="2700000">
              <a:prstClr val="black">
                <a:alpha val="50000"/>
              </a:prstClr>
            </a:innerShdw>
          </a:effectLst>
        </p:spPr>
        <p:txBody>
          <a:bodyPr wrap="none" rtlCol="0">
            <a:spAutoFit/>
          </a:bodyPr>
          <a:lstStyle/>
          <a:p>
            <a:r>
              <a:rPr lang="en-US" dirty="0" smtClean="0"/>
              <a:t>Waterfall</a:t>
            </a:r>
            <a:endParaRPr lang="en-US" dirty="0"/>
          </a:p>
        </p:txBody>
      </p:sp>
      <p:sp>
        <p:nvSpPr>
          <p:cNvPr id="8" name="Rounded Rectangle 7"/>
          <p:cNvSpPr/>
          <p:nvPr/>
        </p:nvSpPr>
        <p:spPr bwMode="auto">
          <a:xfrm>
            <a:off x="1056904" y="5557652"/>
            <a:ext cx="1353787" cy="538348"/>
          </a:xfrm>
          <a:prstGeom prst="roundRect">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Editors</a:t>
            </a:r>
          </a:p>
        </p:txBody>
      </p:sp>
      <p:cxnSp>
        <p:nvCxnSpPr>
          <p:cNvPr id="10" name="Straight Arrow Connector 9"/>
          <p:cNvCxnSpPr>
            <a:stCxn id="8" idx="3"/>
          </p:cNvCxnSpPr>
          <p:nvPr/>
        </p:nvCxnSpPr>
        <p:spPr bwMode="auto">
          <a:xfrm flipV="1">
            <a:off x="2410691" y="4393874"/>
            <a:ext cx="1448790" cy="1432952"/>
          </a:xfrm>
          <a:prstGeom prst="straightConnector1">
            <a:avLst/>
          </a:prstGeom>
          <a:noFill/>
          <a:ln w="57150" cap="flat" cmpd="sng" algn="ctr">
            <a:solidFill>
              <a:srgbClr val="FF0000"/>
            </a:solidFill>
            <a:prstDash val="solid"/>
            <a:round/>
            <a:headEnd type="none" w="med" len="med"/>
            <a:tailEnd type="arrow"/>
          </a:ln>
          <a:effectLst/>
        </p:spPr>
      </p:cxnSp>
      <p:cxnSp>
        <p:nvCxnSpPr>
          <p:cNvPr id="14" name="Straight Arrow Connector 13"/>
          <p:cNvCxnSpPr>
            <a:stCxn id="8" idx="3"/>
          </p:cNvCxnSpPr>
          <p:nvPr/>
        </p:nvCxnSpPr>
        <p:spPr bwMode="auto">
          <a:xfrm>
            <a:off x="2410691" y="5826826"/>
            <a:ext cx="1448790" cy="1588"/>
          </a:xfrm>
          <a:prstGeom prst="straightConnector1">
            <a:avLst/>
          </a:prstGeom>
          <a:noFill/>
          <a:ln w="57150" cap="flat" cmpd="sng" algn="ctr">
            <a:solidFill>
              <a:srgbClr val="FF0000"/>
            </a:solidFill>
            <a:prstDash val="solid"/>
            <a:round/>
            <a:headEnd type="none" w="med" len="med"/>
            <a:tailEnd type="arrow"/>
          </a:ln>
          <a:effectLst/>
        </p:spPr>
      </p:cxnSp>
      <p:sp>
        <p:nvSpPr>
          <p:cNvPr id="11" name="Rounded Rectangle 10"/>
          <p:cNvSpPr/>
          <p:nvPr/>
        </p:nvSpPr>
        <p:spPr bwMode="auto">
          <a:xfrm>
            <a:off x="685800" y="4726379"/>
            <a:ext cx="1724891" cy="538348"/>
          </a:xfrm>
          <a:prstGeom prst="roundRect">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Debuggers</a:t>
            </a:r>
          </a:p>
        </p:txBody>
      </p:sp>
      <p:cxnSp>
        <p:nvCxnSpPr>
          <p:cNvPr id="12" name="Straight Arrow Connector 11"/>
          <p:cNvCxnSpPr>
            <a:stCxn id="11" idx="3"/>
          </p:cNvCxnSpPr>
          <p:nvPr/>
        </p:nvCxnSpPr>
        <p:spPr bwMode="auto">
          <a:xfrm>
            <a:off x="2410691" y="4995553"/>
            <a:ext cx="1448790" cy="633349"/>
          </a:xfrm>
          <a:prstGeom prst="straightConnector1">
            <a:avLst/>
          </a:prstGeom>
          <a:noFill/>
          <a:ln w="57150" cap="flat" cmpd="sng" algn="ctr">
            <a:solidFill>
              <a:srgbClr val="FF0000"/>
            </a:solidFill>
            <a:prstDash val="solid"/>
            <a:round/>
            <a:headEnd type="none" w="med" len="med"/>
            <a:tailEnd type="arrow"/>
          </a:ln>
          <a:effectLst/>
        </p:spPr>
      </p:cxnSp>
      <p:cxnSp>
        <p:nvCxnSpPr>
          <p:cNvPr id="18" name="Straight Arrow Connector 17"/>
          <p:cNvCxnSpPr>
            <a:stCxn id="11" idx="3"/>
          </p:cNvCxnSpPr>
          <p:nvPr/>
        </p:nvCxnSpPr>
        <p:spPr bwMode="auto">
          <a:xfrm flipV="1">
            <a:off x="2410691" y="4227616"/>
            <a:ext cx="1448790" cy="767937"/>
          </a:xfrm>
          <a:prstGeom prst="straightConnector1">
            <a:avLst/>
          </a:prstGeom>
          <a:noFill/>
          <a:ln w="57150" cap="flat" cmpd="sng" algn="ctr">
            <a:solidFill>
              <a:srgbClr val="FF0000"/>
            </a:solidFill>
            <a:prstDash val="solid"/>
            <a:round/>
            <a:headEnd type="none" w="med" len="med"/>
            <a:tailEnd type="arrow"/>
          </a:ln>
          <a:effectLst/>
        </p:spPr>
      </p:cxnSp>
      <p:cxnSp>
        <p:nvCxnSpPr>
          <p:cNvPr id="21" name="Straight Arrow Connector 20"/>
          <p:cNvCxnSpPr>
            <a:stCxn id="11" idx="3"/>
          </p:cNvCxnSpPr>
          <p:nvPr/>
        </p:nvCxnSpPr>
        <p:spPr bwMode="auto">
          <a:xfrm>
            <a:off x="2410691" y="4995553"/>
            <a:ext cx="1448790" cy="1588"/>
          </a:xfrm>
          <a:prstGeom prst="straightConnector1">
            <a:avLst/>
          </a:prstGeom>
          <a:noFill/>
          <a:ln w="57150" cap="flat" cmpd="sng" algn="ctr">
            <a:solidFill>
              <a:srgbClr val="FF0000"/>
            </a:solidFill>
            <a:prstDash val="solid"/>
            <a:round/>
            <a:headEnd type="none" w="med" len="med"/>
            <a:tailEnd type="arrow"/>
          </a:ln>
          <a:effectLst/>
        </p:spPr>
      </p:cxnSp>
      <p:sp>
        <p:nvSpPr>
          <p:cNvPr id="25" name="Rounded Rectangle 24"/>
          <p:cNvSpPr/>
          <p:nvPr/>
        </p:nvSpPr>
        <p:spPr bwMode="auto">
          <a:xfrm>
            <a:off x="675909" y="3887192"/>
            <a:ext cx="1724891" cy="538348"/>
          </a:xfrm>
          <a:prstGeom prst="roundRect">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Testing</a:t>
            </a:r>
          </a:p>
        </p:txBody>
      </p:sp>
      <p:cxnSp>
        <p:nvCxnSpPr>
          <p:cNvPr id="26" name="Straight Arrow Connector 25"/>
          <p:cNvCxnSpPr>
            <a:stCxn id="25" idx="3"/>
          </p:cNvCxnSpPr>
          <p:nvPr/>
        </p:nvCxnSpPr>
        <p:spPr bwMode="auto">
          <a:xfrm>
            <a:off x="2400800" y="4156366"/>
            <a:ext cx="1587326" cy="765761"/>
          </a:xfrm>
          <a:prstGeom prst="straightConnector1">
            <a:avLst/>
          </a:prstGeom>
          <a:noFill/>
          <a:ln w="57150" cap="flat" cmpd="sng" algn="ctr">
            <a:solidFill>
              <a:srgbClr val="FF0000"/>
            </a:solidFill>
            <a:prstDash val="solid"/>
            <a:round/>
            <a:headEnd type="none" w="med" len="med"/>
            <a:tailEnd type="arrow"/>
          </a:ln>
          <a:effectLst/>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Tools</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39</a:t>
            </a:fld>
            <a:endParaRPr lang="en-US"/>
          </a:p>
        </p:txBody>
      </p:sp>
      <p:pic>
        <p:nvPicPr>
          <p:cNvPr id="6147" name="Picture 3"/>
          <p:cNvPicPr>
            <a:picLocks noChangeAspect="1" noChangeArrowheads="1"/>
          </p:cNvPicPr>
          <p:nvPr/>
        </p:nvPicPr>
        <p:blipFill>
          <a:blip r:embed="rId3" cstate="print"/>
          <a:srcRect/>
          <a:stretch>
            <a:fillRect/>
          </a:stretch>
        </p:blipFill>
        <p:spPr bwMode="auto">
          <a:xfrm>
            <a:off x="1790700" y="1752600"/>
            <a:ext cx="6667500" cy="3352800"/>
          </a:xfrm>
          <a:prstGeom prst="rect">
            <a:avLst/>
          </a:prstGeom>
          <a:noFill/>
          <a:ln w="9525">
            <a:noFill/>
            <a:miter lim="800000"/>
            <a:headEnd/>
            <a:tailEnd/>
          </a:ln>
        </p:spPr>
      </p:pic>
      <p:sp>
        <p:nvSpPr>
          <p:cNvPr id="8" name="Rectangle 7"/>
          <p:cNvSpPr/>
          <p:nvPr/>
        </p:nvSpPr>
        <p:spPr>
          <a:xfrm>
            <a:off x="3740690" y="5152824"/>
            <a:ext cx="4975761" cy="498598"/>
          </a:xfrm>
          <a:prstGeom prst="rect">
            <a:avLst/>
          </a:prstGeom>
        </p:spPr>
        <p:txBody>
          <a:bodyPr wrap="square">
            <a:spAutoFit/>
          </a:bodyPr>
          <a:lstStyle/>
          <a:p>
            <a:r>
              <a:rPr lang="en-US" sz="1200" b="1" dirty="0" smtClean="0"/>
              <a:t>© 2010 Rally Software Development Corp</a:t>
            </a:r>
          </a:p>
          <a:p>
            <a:r>
              <a:rPr lang="en-US" sz="1200" b="1" dirty="0" smtClean="0"/>
              <a:t>http://www.rallydev.com/agile_products/lifecycle_management/</a:t>
            </a:r>
            <a:endParaRPr lang="en-US" sz="1200" b="1" dirty="0"/>
          </a:p>
        </p:txBody>
      </p:sp>
      <p:sp>
        <p:nvSpPr>
          <p:cNvPr id="10" name="TextBox 9"/>
          <p:cNvSpPr txBox="1"/>
          <p:nvPr/>
        </p:nvSpPr>
        <p:spPr>
          <a:xfrm>
            <a:off x="661160" y="3193984"/>
            <a:ext cx="870752" cy="461665"/>
          </a:xfrm>
          <a:prstGeom prst="rect">
            <a:avLst/>
          </a:prstGeom>
          <a:solidFill>
            <a:srgbClr val="92D050"/>
          </a:solidFill>
          <a:ln>
            <a:solidFill>
              <a:srgbClr val="C00000"/>
            </a:solidFill>
          </a:ln>
          <a:effectLst>
            <a:innerShdw blurRad="63500" dist="50800" dir="2700000">
              <a:prstClr val="black">
                <a:alpha val="50000"/>
              </a:prstClr>
            </a:innerShdw>
          </a:effectLst>
        </p:spPr>
        <p:txBody>
          <a:bodyPr wrap="none" rtlCol="0">
            <a:spAutoFit/>
          </a:bodyPr>
          <a:lstStyle/>
          <a:p>
            <a:r>
              <a:rPr lang="en-US" dirty="0" smtClean="0"/>
              <a:t>Agile</a:t>
            </a:r>
            <a:endParaRPr lang="en-US" dirty="0"/>
          </a:p>
        </p:txBody>
      </p:sp>
      <p:sp>
        <p:nvSpPr>
          <p:cNvPr id="11" name="Rounded Rectangular Callout 10"/>
          <p:cNvSpPr/>
          <p:nvPr/>
        </p:nvSpPr>
        <p:spPr bwMode="auto">
          <a:xfrm>
            <a:off x="689129" y="4594622"/>
            <a:ext cx="2203147" cy="1021556"/>
          </a:xfrm>
          <a:prstGeom prst="wedgeRoundRectCallout">
            <a:avLst>
              <a:gd name="adj1" fmla="val 116421"/>
              <a:gd name="adj2" fmla="val -108392"/>
              <a:gd name="adj3"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rgbClr val="C0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Major addition</a:t>
            </a:r>
            <a:br>
              <a:rPr kumimoji="0" lang="en-US" sz="2400" b="0" i="0" u="none" strike="noStrike" cap="none" normalizeH="0" baseline="0" dirty="0" smtClean="0">
                <a:ln>
                  <a:noFill/>
                </a:ln>
                <a:solidFill>
                  <a:schemeClr val="tx1"/>
                </a:solidFill>
                <a:effectLst/>
                <a:latin typeface="Arial" charset="0"/>
              </a:rPr>
            </a:br>
            <a:r>
              <a:rPr kumimoji="0" lang="en-US" sz="2400" b="0" i="0" u="none" strike="noStrike" cap="none" normalizeH="0" baseline="0" dirty="0" smtClean="0">
                <a:ln>
                  <a:noFill/>
                </a:ln>
                <a:solidFill>
                  <a:schemeClr val="tx1"/>
                </a:solidFill>
                <a:effectLst/>
                <a:latin typeface="Arial" charset="0"/>
              </a:rPr>
              <a:t>from waterfall</a:t>
            </a:r>
          </a:p>
        </p:txBody>
      </p:sp>
      <p:sp>
        <p:nvSpPr>
          <p:cNvPr id="9" name="Rounded Rectangle 8"/>
          <p:cNvSpPr/>
          <p:nvPr/>
        </p:nvSpPr>
        <p:spPr bwMode="auto">
          <a:xfrm>
            <a:off x="201881" y="1752600"/>
            <a:ext cx="2090019" cy="538348"/>
          </a:xfrm>
          <a:prstGeom prst="roundRect">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Version control</a:t>
            </a:r>
          </a:p>
        </p:txBody>
      </p:sp>
      <p:cxnSp>
        <p:nvCxnSpPr>
          <p:cNvPr id="12" name="Straight Arrow Connector 11"/>
          <p:cNvCxnSpPr>
            <a:stCxn id="9" idx="3"/>
          </p:cNvCxnSpPr>
          <p:nvPr/>
        </p:nvCxnSpPr>
        <p:spPr bwMode="auto">
          <a:xfrm>
            <a:off x="2291900" y="2021774"/>
            <a:ext cx="1971342" cy="1825831"/>
          </a:xfrm>
          <a:prstGeom prst="straightConnector1">
            <a:avLst/>
          </a:prstGeom>
          <a:noFill/>
          <a:ln w="57150" cap="flat" cmpd="sng" algn="ctr">
            <a:solidFill>
              <a:srgbClr val="00B0F0"/>
            </a:solidFill>
            <a:prstDash val="solid"/>
            <a:round/>
            <a:headEnd type="none" w="med" len="med"/>
            <a:tailEnd type="arrow"/>
          </a:ln>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environments and tools do you use?</a:t>
            </a:r>
            <a:endParaRPr lang="en-US" sz="3200"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environments</a:t>
            </a:r>
            <a:endParaRPr lang="en-US" dirty="0"/>
          </a:p>
        </p:txBody>
      </p:sp>
      <p:sp>
        <p:nvSpPr>
          <p:cNvPr id="3" name="Content Placeholder 2"/>
          <p:cNvSpPr>
            <a:spLocks noGrp="1"/>
          </p:cNvSpPr>
          <p:nvPr>
            <p:ph sz="half" idx="1"/>
          </p:nvPr>
        </p:nvSpPr>
        <p:spPr>
          <a:xfrm>
            <a:off x="305791" y="2717429"/>
            <a:ext cx="2579914" cy="2677656"/>
          </a:xfrm>
          <a:ln>
            <a:solidFill>
              <a:srgbClr val="00B0F0"/>
            </a:solidFill>
          </a:ln>
        </p:spPr>
        <p:txBody>
          <a:bodyPr wrap="square">
            <a:spAutoFit/>
          </a:bodyPr>
          <a:lstStyle/>
          <a:p>
            <a:r>
              <a:rPr lang="en-US" sz="2400" dirty="0" smtClean="0"/>
              <a:t>Understanding</a:t>
            </a:r>
          </a:p>
          <a:p>
            <a:r>
              <a:rPr lang="en-US" sz="2400" dirty="0" smtClean="0"/>
              <a:t>Building</a:t>
            </a:r>
          </a:p>
          <a:p>
            <a:r>
              <a:rPr lang="en-US" sz="2400" dirty="0" smtClean="0"/>
              <a:t>Modifying</a:t>
            </a:r>
          </a:p>
          <a:p>
            <a:r>
              <a:rPr lang="en-US" sz="2400" dirty="0" smtClean="0"/>
              <a:t>Debugging</a:t>
            </a:r>
          </a:p>
          <a:p>
            <a:r>
              <a:rPr lang="en-US" sz="2400" dirty="0" smtClean="0"/>
              <a:t>Testing</a:t>
            </a:r>
          </a:p>
          <a:p>
            <a:r>
              <a:rPr lang="en-US" sz="2400" dirty="0" smtClean="0"/>
              <a:t>…</a:t>
            </a:r>
            <a:endParaRPr lang="en-US" sz="2400" dirty="0"/>
          </a:p>
        </p:txBody>
      </p:sp>
      <p:sp>
        <p:nvSpPr>
          <p:cNvPr id="6" name="Content Placeholder 5"/>
          <p:cNvSpPr>
            <a:spLocks noGrp="1"/>
          </p:cNvSpPr>
          <p:nvPr>
            <p:ph sz="half" idx="2"/>
          </p:nvPr>
        </p:nvSpPr>
        <p:spPr>
          <a:xfrm>
            <a:off x="3574475" y="1600200"/>
            <a:ext cx="5343896" cy="4598182"/>
          </a:xfrm>
          <a:ln>
            <a:solidFill>
              <a:srgbClr val="00B0F0"/>
            </a:solidFill>
          </a:ln>
        </p:spPr>
        <p:txBody>
          <a:bodyPr wrap="square">
            <a:spAutoFit/>
          </a:bodyPr>
          <a:lstStyle/>
          <a:p>
            <a:r>
              <a:rPr lang="en-US" sz="2400" dirty="0" smtClean="0"/>
              <a:t>Interaction and rich user interfaces</a:t>
            </a:r>
          </a:p>
          <a:p>
            <a:r>
              <a:rPr lang="en-US" sz="2400" dirty="0" smtClean="0"/>
              <a:t>Translation of high-level descriptions</a:t>
            </a:r>
          </a:p>
          <a:p>
            <a:r>
              <a:rPr lang="en-US" sz="2400" dirty="0" smtClean="0"/>
              <a:t>Maintaining consistency among large and complex representations</a:t>
            </a:r>
          </a:p>
          <a:p>
            <a:r>
              <a:rPr lang="en-US" sz="2400" dirty="0" smtClean="0"/>
              <a:t>Encoding knowledge about an activity, organization or process</a:t>
            </a:r>
          </a:p>
          <a:p>
            <a:r>
              <a:rPr lang="en-US" sz="2400" dirty="0" smtClean="0"/>
              <a:t>Broader availability of pertinent information</a:t>
            </a:r>
          </a:p>
          <a:p>
            <a:r>
              <a:rPr lang="en-US" sz="2400" dirty="0" smtClean="0"/>
              <a:t>Communication medium</a:t>
            </a:r>
          </a:p>
          <a:p>
            <a:r>
              <a:rPr lang="en-US" sz="2400" dirty="0" smtClean="0"/>
              <a:t>…</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40</a:t>
            </a:fld>
            <a:endParaRPr lang="en-US"/>
          </a:p>
        </p:txBody>
      </p:sp>
      <p:sp>
        <p:nvSpPr>
          <p:cNvPr id="7" name="TextBox 6"/>
          <p:cNvSpPr txBox="1"/>
          <p:nvPr/>
        </p:nvSpPr>
        <p:spPr>
          <a:xfrm>
            <a:off x="3063834" y="3503221"/>
            <a:ext cx="403761" cy="830997"/>
          </a:xfrm>
          <a:prstGeom prst="rect">
            <a:avLst/>
          </a:prstGeom>
          <a:noFill/>
        </p:spPr>
        <p:txBody>
          <a:bodyPr wrap="square" rtlCol="0">
            <a:spAutoFit/>
          </a:bodyPr>
          <a:lstStyle/>
          <a:p>
            <a:r>
              <a:rPr lang="en-US" sz="4800" b="1" dirty="0" smtClean="0">
                <a:solidFill>
                  <a:schemeClr val="accent2">
                    <a:lumMod val="50000"/>
                  </a:schemeClr>
                </a:solidFill>
              </a:rPr>
              <a:t>X</a:t>
            </a:r>
            <a:endParaRPr lang="en-US" sz="4800" b="1" dirty="0">
              <a:solidFill>
                <a:schemeClr val="accent2">
                  <a:lumMod val="5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Environments vs. tools</a:t>
            </a:r>
            <a:endParaRPr lang="en-US"/>
          </a:p>
        </p:txBody>
      </p:sp>
      <p:sp>
        <p:nvSpPr>
          <p:cNvPr id="64515" name="Rectangle 3"/>
          <p:cNvSpPr>
            <a:spLocks noGrp="1" noChangeArrowheads="1"/>
          </p:cNvSpPr>
          <p:nvPr>
            <p:ph idx="1"/>
          </p:nvPr>
        </p:nvSpPr>
        <p:spPr/>
        <p:txBody>
          <a:bodyPr/>
          <a:lstStyle/>
          <a:p>
            <a:r>
              <a:rPr lang="en-US" dirty="0" smtClean="0"/>
              <a:t>Degree of focus on a single task vs. a set of tasks</a:t>
            </a:r>
          </a:p>
          <a:p>
            <a:r>
              <a:rPr lang="en-US" dirty="0" smtClean="0"/>
              <a:t>Degree to which the user interacts in a uniform way</a:t>
            </a:r>
          </a:p>
          <a:p>
            <a:r>
              <a:rPr lang="en-US" dirty="0" smtClean="0"/>
              <a:t>Degree to which the user is responsible for managing consistency</a:t>
            </a:r>
          </a:p>
          <a:p>
            <a:r>
              <a:rPr lang="en-US" dirty="0" smtClean="0"/>
              <a:t>Degree to which there is a shared representation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t>Why environments</a:t>
            </a:r>
            <a:r>
              <a:rPr lang="en-US" dirty="0" smtClean="0"/>
              <a:t>?  30 years ago</a:t>
            </a:r>
            <a:endParaRPr lang="en-US" dirty="0"/>
          </a:p>
        </p:txBody>
      </p:sp>
      <p:sp>
        <p:nvSpPr>
          <p:cNvPr id="92163" name="Rectangle 3"/>
          <p:cNvSpPr>
            <a:spLocks noGrp="1" noChangeArrowheads="1"/>
          </p:cNvSpPr>
          <p:nvPr>
            <p:ph type="body" idx="1"/>
          </p:nvPr>
        </p:nvSpPr>
        <p:spPr/>
        <p:txBody>
          <a:bodyPr/>
          <a:lstStyle/>
          <a:p>
            <a:r>
              <a:rPr lang="en-US" sz="1800" dirty="0"/>
              <a:t>“During the past decade there has been a growing realization [that software tools] have by and large failed to reduce cost and improve quality. … [T]he essence of an environment is that it attempts to redress the failures of individual software tools through synergistic integration</a:t>
            </a:r>
            <a:r>
              <a:rPr lang="en-US" sz="1800" dirty="0" smtClean="0"/>
              <a:t>.” Osterweil</a:t>
            </a:r>
            <a:r>
              <a:rPr lang="en-US" sz="1800" dirty="0"/>
              <a:t>, 1981 </a:t>
            </a:r>
            <a:endParaRPr lang="en-US" sz="1800" dirty="0" smtClean="0"/>
          </a:p>
          <a:p>
            <a:r>
              <a:rPr lang="en-US" sz="1800" dirty="0" smtClean="0"/>
              <a:t>“Current software development environments often help programmers solve their programming problems by supplying tools such as editors, compilers, and linkers, but rarely do these environments help projects solve their system composition or management problems.”  Notkin &amp; Habermann, 1979</a:t>
            </a:r>
          </a:p>
          <a:p>
            <a:r>
              <a:rPr lang="en-US" sz="1800" dirty="0" smtClean="0"/>
              <a:t>“A software development environment consists of a set of techniques to assist the developers of software systems, supported by some (possibly automated) tools, along with an organizational structure to manage the process of software development.  Historically, these facilities have been poorly integrated.” Wasserman, 1981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Done deal</a:t>
            </a:r>
            <a:endParaRPr lang="en-US" dirty="0"/>
          </a:p>
        </p:txBody>
      </p:sp>
      <p:sp>
        <p:nvSpPr>
          <p:cNvPr id="3" name="Content Placeholder 2"/>
          <p:cNvSpPr>
            <a:spLocks noGrp="1"/>
          </p:cNvSpPr>
          <p:nvPr>
            <p:ph idx="1"/>
          </p:nvPr>
        </p:nvSpPr>
        <p:spPr/>
        <p:txBody>
          <a:bodyPr/>
          <a:lstStyle/>
          <a:p>
            <a:r>
              <a:rPr lang="en-US" dirty="0" smtClean="0"/>
              <a:t>There is little doubt that users prefer integrated tool sets</a:t>
            </a:r>
          </a:p>
          <a:p>
            <a:pPr lvl="1"/>
            <a:r>
              <a:rPr lang="en-US" dirty="0" smtClean="0"/>
              <a:t>This can come from integrated development environments like </a:t>
            </a:r>
            <a:r>
              <a:rPr lang="en-US" dirty="0" err="1" smtClean="0"/>
              <a:t>VisualStudio</a:t>
            </a:r>
            <a:r>
              <a:rPr lang="en-US" dirty="0" smtClean="0"/>
              <a:t> or Eclipse – along with extensions</a:t>
            </a:r>
          </a:p>
          <a:p>
            <a:pPr lvl="1"/>
            <a:r>
              <a:rPr lang="en-US" dirty="0" smtClean="0"/>
              <a:t>This can come from aggressive extensions of tools like </a:t>
            </a:r>
            <a:r>
              <a:rPr lang="en-US" dirty="0" err="1" smtClean="0"/>
              <a:t>Emacs</a:t>
            </a:r>
            <a:endParaRPr lang="en-US" dirty="0" smtClean="0"/>
          </a:p>
          <a:p>
            <a:r>
              <a:rPr lang="en-US" dirty="0" smtClean="0"/>
              <a:t>Although the engineering and the “feel” may be different, there seems to be little question that blurring the edges of editor, compiler, debugger, source code control, etc. is generally preferred</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Unix: toolkit-based environment</a:t>
            </a:r>
            <a:endParaRPr lang="en-US" dirty="0"/>
          </a:p>
        </p:txBody>
      </p:sp>
      <p:sp>
        <p:nvSpPr>
          <p:cNvPr id="3" name="Content Placeholder 2"/>
          <p:cNvSpPr>
            <a:spLocks noGrp="1"/>
          </p:cNvSpPr>
          <p:nvPr>
            <p:ph idx="1"/>
          </p:nvPr>
        </p:nvSpPr>
        <p:spPr/>
        <p:txBody>
          <a:bodyPr/>
          <a:lstStyle/>
          <a:p>
            <a:r>
              <a:rPr lang="en-US" dirty="0" smtClean="0"/>
              <a:t>Simple integration mechanism</a:t>
            </a:r>
          </a:p>
          <a:p>
            <a:pPr lvl="1"/>
            <a:r>
              <a:rPr lang="en-US" dirty="0" smtClean="0"/>
              <a:t>Convenient user-level syntax for composition</a:t>
            </a:r>
          </a:p>
          <a:p>
            <a:r>
              <a:rPr lang="en-US" dirty="0" smtClean="0"/>
              <a:t>Standard shared representation</a:t>
            </a:r>
          </a:p>
          <a:p>
            <a:r>
              <a:rPr lang="en-US" dirty="0" smtClean="0"/>
              <a:t>Language-independent (although biased)</a:t>
            </a:r>
          </a:p>
          <a:p>
            <a:r>
              <a:rPr lang="en-US" dirty="0" smtClean="0"/>
              <a:t>Efficient for systems’ programming</a:t>
            </a:r>
          </a:p>
          <a:p>
            <a:endParaRPr lang="en-US"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Interlisp (Xerox PARC)</a:t>
            </a:r>
          </a:p>
        </p:txBody>
      </p:sp>
      <p:sp>
        <p:nvSpPr>
          <p:cNvPr id="103427" name="Rectangle 3"/>
          <p:cNvSpPr>
            <a:spLocks noGrp="1" noChangeArrowheads="1"/>
          </p:cNvSpPr>
          <p:nvPr>
            <p:ph type="body" idx="1"/>
          </p:nvPr>
        </p:nvSpPr>
        <p:spPr/>
        <p:txBody>
          <a:bodyPr/>
          <a:lstStyle/>
          <a:p>
            <a:r>
              <a:rPr lang="en-US" dirty="0" smtClean="0"/>
              <a:t>Started in 1967 at BBN as BBN Lisp </a:t>
            </a:r>
          </a:p>
          <a:p>
            <a:r>
              <a:rPr lang="en-US" dirty="0" smtClean="0"/>
              <a:t>Moved to Xerox PARC with </a:t>
            </a:r>
            <a:r>
              <a:rPr lang="en-US" dirty="0" err="1" smtClean="0"/>
              <a:t>Bobrow</a:t>
            </a:r>
            <a:r>
              <a:rPr lang="en-US" dirty="0" smtClean="0"/>
              <a:t>, </a:t>
            </a:r>
            <a:r>
              <a:rPr lang="en-US" dirty="0" err="1" smtClean="0"/>
              <a:t>Teitelman</a:t>
            </a:r>
            <a:r>
              <a:rPr lang="en-US" dirty="0" smtClean="0"/>
              <a:t> and others and became </a:t>
            </a:r>
            <a:r>
              <a:rPr lang="en-US" dirty="0" err="1" smtClean="0"/>
              <a:t>Interlisp</a:t>
            </a:r>
            <a:r>
              <a:rPr lang="en-US" dirty="0" smtClean="0"/>
              <a:t> </a:t>
            </a:r>
          </a:p>
          <a:p>
            <a:r>
              <a:rPr lang="en-US" dirty="0" smtClean="0"/>
              <a:t>Lisp machines were developed and sold </a:t>
            </a:r>
            <a:r>
              <a:rPr lang="en-US" dirty="0" err="1" smtClean="0"/>
              <a:t>InterLisp</a:t>
            </a:r>
            <a:r>
              <a:rPr lang="en-US" dirty="0" smtClean="0"/>
              <a:t>-D.</a:t>
            </a:r>
          </a:p>
          <a:p>
            <a:r>
              <a:rPr lang="en-US" dirty="0" smtClean="0"/>
              <a:t>The environment was notable for the integration of interactive development tools – debugger, DWIM, etc.</a:t>
            </a:r>
          </a:p>
          <a:p>
            <a:r>
              <a:rPr lang="en-US" dirty="0" smtClean="0"/>
              <a:t>Very </a:t>
            </a:r>
            <a:r>
              <a:rPr lang="en-US" dirty="0"/>
              <a:t>fast turnaround for code changes</a:t>
            </a:r>
          </a:p>
          <a:p>
            <a:r>
              <a:rPr lang="en-US" dirty="0"/>
              <a:t>Monolithic address space</a:t>
            </a:r>
          </a:p>
          <a:p>
            <a:pPr lvl="1"/>
            <a:r>
              <a:rPr lang="en-US" dirty="0"/>
              <a:t>Environment, tools, application code commingled</a:t>
            </a:r>
          </a:p>
          <a:p>
            <a:r>
              <a:rPr lang="en-US" dirty="0"/>
              <a:t>Code and data share common representation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Teitelman</a:t>
            </a:r>
            <a:r>
              <a:rPr lang="en-US" dirty="0" smtClean="0"/>
              <a:t> and </a:t>
            </a:r>
            <a:r>
              <a:rPr lang="en-US" dirty="0" err="1" smtClean="0"/>
              <a:t>Masinter</a:t>
            </a:r>
            <a:r>
              <a:rPr lang="en-US" dirty="0" smtClean="0"/>
              <a:t>, 1981</a:t>
            </a:r>
            <a:endParaRPr lang="en-US" dirty="0"/>
          </a:p>
        </p:txBody>
      </p:sp>
      <p:sp>
        <p:nvSpPr>
          <p:cNvPr id="3" name="Content Placeholder 2"/>
          <p:cNvSpPr>
            <a:spLocks noGrp="1"/>
          </p:cNvSpPr>
          <p:nvPr>
            <p:ph idx="1"/>
          </p:nvPr>
        </p:nvSpPr>
        <p:spPr/>
        <p:txBody>
          <a:bodyPr/>
          <a:lstStyle/>
          <a:p>
            <a:r>
              <a:rPr lang="en-US" sz="2000" dirty="0" smtClean="0"/>
              <a:t>“From its inception, the focus of the </a:t>
            </a:r>
            <a:r>
              <a:rPr lang="en-US" sz="2000" dirty="0" err="1" smtClean="0"/>
              <a:t>Interlisp</a:t>
            </a:r>
            <a:r>
              <a:rPr lang="en-US" sz="2000" dirty="0" smtClean="0"/>
              <a:t> project has been not so much on the programming language as on the programming environment. … The programmer's environment influences, and to a large extent determines, what sort of problems he can (and will want to) tackle, how far he can go, and how fast. If the environment is cooperative and helpful (the anthropomorphism is deliberate), the programmer can be more ambitious and productive. If not, he will spend most of his time and energy fighting a system that at times seems bent on frustrating his best efforts.”</a:t>
            </a:r>
          </a:p>
          <a:p>
            <a:r>
              <a:rPr lang="en-US" sz="2000" dirty="0" smtClean="0"/>
              <a:t>“The second major influence in </a:t>
            </a:r>
            <a:r>
              <a:rPr lang="en-US" sz="2000" dirty="0" err="1" smtClean="0"/>
              <a:t>Interlisp's</a:t>
            </a:r>
            <a:r>
              <a:rPr lang="en-US" sz="2000" dirty="0" smtClean="0"/>
              <a:t> development was a willingness to ‘let the machine do it.’ The developers were wiling to expend computer resources to save people resources because computer costs were expected to continue to drop.”</a:t>
            </a:r>
            <a:endParaRPr lang="en-US" sz="2000" dirty="0"/>
          </a:p>
        </p:txBody>
      </p:sp>
      <p:sp>
        <p:nvSpPr>
          <p:cNvPr id="4" name="Date Placeholder 3"/>
          <p:cNvSpPr>
            <a:spLocks noGrp="1"/>
          </p:cNvSpPr>
          <p:nvPr>
            <p:ph type="dt" sz="half" idx="10"/>
          </p:nvPr>
        </p:nvSpPr>
        <p:spPr/>
        <p:txBody>
          <a:bodyPr/>
          <a:lstStyle/>
          <a:p>
            <a:pPr>
              <a:defRPr/>
            </a:pPr>
            <a:r>
              <a:rPr lang="en-US" dirty="0" smtClean="0"/>
              <a:t>UW CSE P504</a:t>
            </a:r>
            <a:endParaRPr lang="en-US" dirty="0"/>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Features</a:t>
            </a:r>
            <a:endParaRPr lang="en-US" dirty="0"/>
          </a:p>
        </p:txBody>
      </p:sp>
      <p:sp>
        <p:nvSpPr>
          <p:cNvPr id="3" name="Content Placeholder 2"/>
          <p:cNvSpPr>
            <a:spLocks noGrp="1"/>
          </p:cNvSpPr>
          <p:nvPr>
            <p:ph sz="half" idx="1"/>
          </p:nvPr>
        </p:nvSpPr>
        <p:spPr>
          <a:xfrm>
            <a:off x="685800" y="1600200"/>
            <a:ext cx="3962400" cy="4495800"/>
          </a:xfrm>
        </p:spPr>
        <p:txBody>
          <a:bodyPr/>
          <a:lstStyle/>
          <a:p>
            <a:r>
              <a:rPr lang="en-US" sz="2400" dirty="0" smtClean="0"/>
              <a:t>DWIM – Do What I mean</a:t>
            </a:r>
          </a:p>
          <a:p>
            <a:r>
              <a:rPr lang="en-US" sz="2400" dirty="0" smtClean="0"/>
              <a:t>The system detects errors attempts to guess what the user might have intended – a “pervasive philosophy of user interface design”</a:t>
            </a:r>
          </a:p>
          <a:p>
            <a:r>
              <a:rPr lang="en-US" sz="2400" dirty="0" smtClean="0"/>
              <a:t>The environment as an agent of the programmer – the programmer’s assistant</a:t>
            </a:r>
            <a:endParaRPr lang="en-US" sz="2400" dirty="0"/>
          </a:p>
        </p:txBody>
      </p:sp>
      <p:sp>
        <p:nvSpPr>
          <p:cNvPr id="6" name="Content Placeholder 5"/>
          <p:cNvSpPr>
            <a:spLocks noGrp="1"/>
          </p:cNvSpPr>
          <p:nvPr>
            <p:ph sz="half" idx="2"/>
          </p:nvPr>
        </p:nvSpPr>
        <p:spPr>
          <a:xfrm>
            <a:off x="4695700" y="1600200"/>
            <a:ext cx="3810000" cy="4495800"/>
          </a:xfrm>
        </p:spPr>
        <p:txBody>
          <a:bodyPr/>
          <a:lstStyle/>
          <a:p>
            <a:r>
              <a:rPr lang="en-US" sz="2400" dirty="0" smtClean="0"/>
              <a:t>MASTERSCOPE</a:t>
            </a:r>
          </a:p>
          <a:p>
            <a:r>
              <a:rPr lang="en-US" sz="2400" dirty="0" smtClean="0"/>
              <a:t>For analysis and cross-referencing </a:t>
            </a:r>
          </a:p>
          <a:p>
            <a:r>
              <a:rPr lang="en-US" sz="2400" dirty="0" smtClean="0"/>
              <a:t>Information about function calls and variable usage</a:t>
            </a:r>
            <a:endParaRPr lang="en-US" sz="2400"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6"/>
          <p:cNvSpPr>
            <a:spLocks noGrp="1" noChangeArrowheads="1"/>
          </p:cNvSpPr>
          <p:nvPr>
            <p:ph type="title"/>
          </p:nvPr>
        </p:nvSpPr>
        <p:spPr/>
        <p:txBody>
          <a:bodyPr/>
          <a:lstStyle/>
          <a:p>
            <a:r>
              <a:rPr lang="en-US"/>
              <a:t>Smalltalk-80 (Xerox PARC)</a:t>
            </a:r>
          </a:p>
        </p:txBody>
      </p:sp>
      <p:sp>
        <p:nvSpPr>
          <p:cNvPr id="104451" name="Rectangle 1027"/>
          <p:cNvSpPr>
            <a:spLocks noGrp="1" noChangeArrowheads="1"/>
          </p:cNvSpPr>
          <p:nvPr>
            <p:ph type="body" idx="1"/>
          </p:nvPr>
        </p:nvSpPr>
        <p:spPr/>
        <p:txBody>
          <a:bodyPr/>
          <a:lstStyle/>
          <a:p>
            <a:r>
              <a:rPr lang="en-US" dirty="0" smtClean="0"/>
              <a:t>Alan Kay and others at Xerox PARC</a:t>
            </a:r>
          </a:p>
          <a:p>
            <a:r>
              <a:rPr lang="en-US" dirty="0" smtClean="0"/>
              <a:t>Language and environment – largely indivisible</a:t>
            </a:r>
          </a:p>
          <a:p>
            <a:r>
              <a:rPr lang="en-US" dirty="0" smtClean="0"/>
              <a:t>Pure OO, dynamically-typed, reflective – </a:t>
            </a:r>
            <a:r>
              <a:rPr lang="en-US" dirty="0" err="1" smtClean="0"/>
              <a:t>metaclasses</a:t>
            </a:r>
            <a:r>
              <a:rPr lang="en-US" dirty="0" smtClean="0"/>
              <a:t> to make “everything an object”</a:t>
            </a:r>
          </a:p>
          <a:p>
            <a:r>
              <a:rPr lang="en-US" dirty="0" smtClean="0"/>
              <a:t>Environment </a:t>
            </a:r>
            <a:r>
              <a:rPr lang="en-US" dirty="0"/>
              <a:t>structured around language features </a:t>
            </a:r>
            <a:r>
              <a:rPr lang="en-US" dirty="0" smtClean="0"/>
              <a:t>– class code browser/editor, protocols, inspectors, </a:t>
            </a:r>
            <a:r>
              <a:rPr lang="en-US" dirty="0" err="1" smtClean="0"/>
              <a:t>notifiers</a:t>
            </a:r>
            <a:r>
              <a:rPr lang="en-US" dirty="0" smtClean="0"/>
              <a:t>, etc.</a:t>
            </a:r>
          </a:p>
          <a:p>
            <a:r>
              <a:rPr lang="en-US" dirty="0" smtClean="0"/>
              <a:t>Rich </a:t>
            </a:r>
            <a:r>
              <a:rPr lang="en-US" dirty="0"/>
              <a:t>libraries (data structures, UI, etc.)</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p:txBody>
          <a:bodyPr/>
          <a:lstStyle/>
          <a:p>
            <a:r>
              <a:rPr lang="en-US"/>
              <a:t>Cedar (Xerox PARC)</a:t>
            </a:r>
          </a:p>
        </p:txBody>
      </p:sp>
      <p:sp>
        <p:nvSpPr>
          <p:cNvPr id="106499" name="Rectangle 1027"/>
          <p:cNvSpPr>
            <a:spLocks noGrp="1" noChangeArrowheads="1"/>
          </p:cNvSpPr>
          <p:nvPr>
            <p:ph type="body" idx="1"/>
          </p:nvPr>
        </p:nvSpPr>
        <p:spPr/>
        <p:txBody>
          <a:bodyPr/>
          <a:lstStyle/>
          <a:p>
            <a:r>
              <a:rPr lang="en-US" dirty="0" smtClean="0"/>
              <a:t>Intended </a:t>
            </a:r>
            <a:r>
              <a:rPr lang="en-US" dirty="0"/>
              <a:t>to mix best features of </a:t>
            </a:r>
            <a:r>
              <a:rPr lang="en-US" dirty="0" err="1"/>
              <a:t>Interlisp</a:t>
            </a:r>
            <a:r>
              <a:rPr lang="en-US" dirty="0"/>
              <a:t>, Smalltalk-80, and Mesa</a:t>
            </a:r>
          </a:p>
          <a:p>
            <a:r>
              <a:rPr lang="en-US" dirty="0"/>
              <a:t>Primarily was an improvement on Mesa</a:t>
            </a:r>
          </a:p>
          <a:p>
            <a:pPr lvl="1"/>
            <a:r>
              <a:rPr lang="en-US" dirty="0"/>
              <a:t>Language-centered environment</a:t>
            </a:r>
          </a:p>
          <a:p>
            <a:pPr lvl="1"/>
            <a:r>
              <a:rPr lang="en-US" dirty="0"/>
              <a:t>Abstract data type language</a:t>
            </a:r>
          </a:p>
          <a:p>
            <a:pPr lvl="2"/>
            <a:r>
              <a:rPr lang="en-US" dirty="0"/>
              <a:t>Strong language and environment support for interfaces</a:t>
            </a:r>
          </a:p>
          <a:p>
            <a:pPr lvl="1"/>
            <a:r>
              <a:rPr lang="en-US" dirty="0"/>
              <a:t>Key addition: garbage collection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Wikipedia: computer programming tools</a:t>
            </a:r>
            <a:br>
              <a:rPr lang="en-US" sz="3200" dirty="0" smtClean="0"/>
            </a:br>
            <a:r>
              <a:rPr lang="en-US" sz="2400" dirty="0" smtClean="0"/>
              <a:t>29 subcategories (1/31/2010)</a:t>
            </a:r>
            <a:endParaRPr lang="en-US" sz="3200" dirty="0"/>
          </a:p>
        </p:txBody>
      </p:sp>
      <p:sp>
        <p:nvSpPr>
          <p:cNvPr id="3" name="Content Placeholder 2"/>
          <p:cNvSpPr>
            <a:spLocks noGrp="1"/>
          </p:cNvSpPr>
          <p:nvPr>
            <p:ph sz="half" idx="1"/>
          </p:nvPr>
        </p:nvSpPr>
        <p:spPr/>
        <p:txBody>
          <a:bodyPr>
            <a:normAutofit fontScale="92500" lnSpcReduction="10000"/>
          </a:bodyPr>
          <a:lstStyle/>
          <a:p>
            <a:r>
              <a:rPr lang="en-US" sz="1600" dirty="0" smtClean="0"/>
              <a:t>Bug and issue tracking software (42 pages)</a:t>
            </a:r>
          </a:p>
          <a:p>
            <a:r>
              <a:rPr lang="en-US" sz="1600" dirty="0" smtClean="0"/>
              <a:t>Build automation (37)</a:t>
            </a:r>
          </a:p>
          <a:p>
            <a:r>
              <a:rPr lang="en-US" sz="1600" dirty="0" smtClean="0"/>
              <a:t>Code navigation tools (1)</a:t>
            </a:r>
          </a:p>
          <a:p>
            <a:r>
              <a:rPr lang="en-US" sz="1600" dirty="0" smtClean="0"/>
              <a:t>Code search engines (11)</a:t>
            </a:r>
          </a:p>
          <a:p>
            <a:r>
              <a:rPr lang="en-US" sz="1600" dirty="0" smtClean="0"/>
              <a:t>Compilers (65)</a:t>
            </a:r>
          </a:p>
          <a:p>
            <a:r>
              <a:rPr lang="en-US" sz="1600" dirty="0" smtClean="0"/>
              <a:t>Computer-aided software engineering tools (15)</a:t>
            </a:r>
          </a:p>
          <a:p>
            <a:r>
              <a:rPr lang="en-US" sz="1600" dirty="0" smtClean="0"/>
              <a:t>Debuggers (2)</a:t>
            </a:r>
          </a:p>
          <a:p>
            <a:r>
              <a:rPr lang="en-US" sz="1600" dirty="0" err="1" smtClean="0"/>
              <a:t>Disassemblers</a:t>
            </a:r>
            <a:r>
              <a:rPr lang="en-US" sz="1600" dirty="0" smtClean="0"/>
              <a:t> (4)</a:t>
            </a:r>
          </a:p>
          <a:p>
            <a:r>
              <a:rPr lang="en-US" sz="1600" dirty="0" smtClean="0"/>
              <a:t>Discontinued development tools (5)</a:t>
            </a:r>
          </a:p>
          <a:p>
            <a:r>
              <a:rPr lang="en-US" sz="1600" dirty="0" smtClean="0"/>
              <a:t>Documentation generators (17)</a:t>
            </a:r>
          </a:p>
          <a:p>
            <a:r>
              <a:rPr lang="en-US" sz="1600" dirty="0" smtClean="0"/>
              <a:t>EXE packers (2)</a:t>
            </a:r>
          </a:p>
          <a:p>
            <a:r>
              <a:rPr lang="en-US" sz="1600" dirty="0" smtClean="0"/>
              <a:t>Formal methods tools (17)</a:t>
            </a:r>
          </a:p>
          <a:p>
            <a:r>
              <a:rPr lang="en-US" sz="1600" dirty="0" smtClean="0"/>
              <a:t>Free computer programming tools (25)</a:t>
            </a:r>
          </a:p>
          <a:p>
            <a:r>
              <a:rPr lang="en-US" sz="1600" dirty="0" smtClean="0"/>
              <a:t>GUI automation (37)</a:t>
            </a:r>
          </a:p>
          <a:p>
            <a:r>
              <a:rPr lang="en-US" sz="1600" dirty="0" smtClean="0"/>
              <a:t>Integrated development environments (143)</a:t>
            </a:r>
          </a:p>
        </p:txBody>
      </p:sp>
      <p:sp>
        <p:nvSpPr>
          <p:cNvPr id="10" name="Content Placeholder 9"/>
          <p:cNvSpPr>
            <a:spLocks noGrp="1"/>
          </p:cNvSpPr>
          <p:nvPr>
            <p:ph sz="half" idx="2"/>
          </p:nvPr>
        </p:nvSpPr>
        <p:spPr/>
        <p:txBody>
          <a:bodyPr>
            <a:normAutofit lnSpcReduction="10000"/>
          </a:bodyPr>
          <a:lstStyle/>
          <a:p>
            <a:r>
              <a:rPr lang="en-US" sz="1600" dirty="0" smtClean="0"/>
              <a:t>Java development tools (67)</a:t>
            </a:r>
          </a:p>
          <a:p>
            <a:r>
              <a:rPr lang="en-US" sz="1600" dirty="0" smtClean="0"/>
              <a:t>Microsoft development tools (44)</a:t>
            </a:r>
          </a:p>
          <a:p>
            <a:r>
              <a:rPr lang="en-US" sz="1600" dirty="0" smtClean="0"/>
              <a:t>Profilers (17)</a:t>
            </a:r>
          </a:p>
          <a:p>
            <a:r>
              <a:rPr lang="en-US" sz="1600" dirty="0" smtClean="0"/>
              <a:t>Program testing tools (50)</a:t>
            </a:r>
          </a:p>
          <a:p>
            <a:r>
              <a:rPr lang="en-US" sz="1600" dirty="0" smtClean="0"/>
              <a:t>Programming language implementation (58)</a:t>
            </a:r>
          </a:p>
          <a:p>
            <a:r>
              <a:rPr lang="en-US" sz="1600" dirty="0" smtClean="0"/>
              <a:t>Revision control systems (27)</a:t>
            </a:r>
          </a:p>
          <a:p>
            <a:r>
              <a:rPr lang="en-US" sz="1600" dirty="0" smtClean="0"/>
              <a:t>Static code analysis (58)</a:t>
            </a:r>
          </a:p>
          <a:p>
            <a:r>
              <a:rPr lang="en-US" sz="1600" dirty="0" smtClean="0"/>
              <a:t>Text editors (38)</a:t>
            </a:r>
          </a:p>
          <a:p>
            <a:r>
              <a:rPr lang="en-US" sz="1600" dirty="0" smtClean="0"/>
              <a:t>UML tools (26)</a:t>
            </a:r>
          </a:p>
          <a:p>
            <a:r>
              <a:rPr lang="en-US" sz="1600" dirty="0" smtClean="0"/>
              <a:t>Unix programming tools (58)</a:t>
            </a:r>
          </a:p>
          <a:p>
            <a:r>
              <a:rPr lang="en-US" sz="1600" dirty="0" smtClean="0"/>
              <a:t>User interface builders (16)</a:t>
            </a:r>
          </a:p>
          <a:p>
            <a:r>
              <a:rPr lang="en-US" sz="1600" dirty="0" smtClean="0"/>
              <a:t>Web Services tools (2)</a:t>
            </a:r>
          </a:p>
          <a:p>
            <a:r>
              <a:rPr lang="en-US" sz="1600" dirty="0" smtClean="0"/>
              <a:t>Web development software (57)</a:t>
            </a:r>
          </a:p>
          <a:p>
            <a:r>
              <a:rPr lang="en-US" sz="1600" dirty="0" smtClean="0"/>
              <a:t>Computer programming tool stubs (124)</a:t>
            </a:r>
          </a:p>
        </p:txBody>
      </p:sp>
      <p:sp>
        <p:nvSpPr>
          <p:cNvPr id="4" name="Date Placeholder 3"/>
          <p:cNvSpPr>
            <a:spLocks noGrp="1"/>
          </p:cNvSpPr>
          <p:nvPr>
            <p:ph type="dt" sz="half" idx="10"/>
          </p:nvPr>
        </p:nvSpPr>
        <p:spPr/>
        <p:txBody>
          <a:bodyPr/>
          <a:lstStyle/>
          <a:p>
            <a:r>
              <a:rPr lang="en-US" dirty="0" smtClean="0"/>
              <a:t>UW CSE P504</a:t>
            </a:r>
            <a:endParaRPr lang="en-US" dirty="0"/>
          </a:p>
        </p:txBody>
      </p:sp>
      <p:sp>
        <p:nvSpPr>
          <p:cNvPr id="5" name="Slide Number Placeholder 4"/>
          <p:cNvSpPr>
            <a:spLocks noGrp="1"/>
          </p:cNvSpPr>
          <p:nvPr>
            <p:ph type="sldNum" sz="quarter" idx="12"/>
          </p:nvPr>
        </p:nvSpPr>
        <p:spPr/>
        <p:txBody>
          <a:bodyPr/>
          <a:lstStyle/>
          <a:p>
            <a:fld id="{3451FA2C-3B3E-4FA6-BAFA-85683040B980}"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Some illustrative research environments</a:t>
            </a:r>
            <a:endParaRPr lang="en-US" sz="3200"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050"/>
          <p:cNvSpPr>
            <a:spLocks noGrp="1" noChangeArrowheads="1"/>
          </p:cNvSpPr>
          <p:nvPr>
            <p:ph type="title"/>
          </p:nvPr>
        </p:nvSpPr>
        <p:spPr/>
        <p:txBody>
          <a:bodyPr/>
          <a:lstStyle/>
          <a:p>
            <a:r>
              <a:rPr lang="en-US" smtClean="0"/>
              <a:t>Toolpack (Osterweil, 1983)</a:t>
            </a:r>
            <a:endParaRPr lang="en-US"/>
          </a:p>
        </p:txBody>
      </p:sp>
      <p:sp>
        <p:nvSpPr>
          <p:cNvPr id="108547" name="Rectangle 2051"/>
          <p:cNvSpPr>
            <a:spLocks noGrp="1" noChangeArrowheads="1"/>
          </p:cNvSpPr>
          <p:nvPr>
            <p:ph type="body" idx="1"/>
          </p:nvPr>
        </p:nvSpPr>
        <p:spPr/>
        <p:txBody>
          <a:bodyPr/>
          <a:lstStyle/>
          <a:p>
            <a:r>
              <a:rPr lang="en-US" smtClean="0"/>
              <a:t>Consider breadth of tools needed for software development (static analysis and testing tools, documentation, etc.)</a:t>
            </a:r>
          </a:p>
          <a:p>
            <a:r>
              <a:rPr lang="en-US" smtClean="0"/>
              <a:t>“Tool fragments” to support tight integration of tools into an environment</a:t>
            </a:r>
          </a:p>
          <a:p>
            <a:r>
              <a:rPr lang="en-US" smtClean="0"/>
              <a:t>Centralized tree-structured file system for sharing data</a:t>
            </a:r>
          </a:p>
          <a:p>
            <a:r>
              <a:rPr lang="en-US" smtClean="0"/>
              <a:t>Focus on mathematical software</a:t>
            </a:r>
          </a:p>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ChangeArrowheads="1"/>
          </p:cNvSpPr>
          <p:nvPr>
            <p:ph type="title"/>
          </p:nvPr>
        </p:nvSpPr>
        <p:spPr/>
        <p:txBody>
          <a:bodyPr/>
          <a:lstStyle/>
          <a:p>
            <a:r>
              <a:rPr lang="en-US"/>
              <a:t>Gandalf </a:t>
            </a:r>
            <a:r>
              <a:rPr lang="en-US" sz="3200"/>
              <a:t>(Habermann, Notkin, et al.)</a:t>
            </a:r>
            <a:endParaRPr lang="en-US"/>
          </a:p>
        </p:txBody>
      </p:sp>
      <p:sp>
        <p:nvSpPr>
          <p:cNvPr id="109571" name="Rectangle 1027"/>
          <p:cNvSpPr>
            <a:spLocks noGrp="1" noChangeArrowheads="1"/>
          </p:cNvSpPr>
          <p:nvPr>
            <p:ph type="body" idx="1"/>
          </p:nvPr>
        </p:nvSpPr>
        <p:spPr/>
        <p:txBody>
          <a:bodyPr/>
          <a:lstStyle/>
          <a:p>
            <a:r>
              <a:rPr lang="en-US" dirty="0"/>
              <a:t>Structure-based environments</a:t>
            </a:r>
          </a:p>
          <a:p>
            <a:pPr lvl="1"/>
            <a:r>
              <a:rPr lang="en-US" dirty="0"/>
              <a:t>Direct-manipulation of program </a:t>
            </a:r>
            <a:r>
              <a:rPr lang="en-US" dirty="0" smtClean="0"/>
              <a:t>objects – intent was to decrease the gap between the programmer and the compiler through sharing the abstract syntax tree</a:t>
            </a:r>
            <a:endParaRPr lang="en-US" dirty="0"/>
          </a:p>
          <a:p>
            <a:r>
              <a:rPr lang="en-US" dirty="0"/>
              <a:t>Environment </a:t>
            </a:r>
            <a:r>
              <a:rPr lang="en-US" dirty="0" smtClean="0"/>
              <a:t>generation – to allow multiple language support</a:t>
            </a:r>
            <a:endParaRPr lang="en-US" dirty="0"/>
          </a:p>
          <a:p>
            <a:pPr lvl="1"/>
            <a:r>
              <a:rPr lang="en-US" dirty="0"/>
              <a:t>Integration through implicit invocation by active abstract syntax trees</a:t>
            </a:r>
          </a:p>
          <a:p>
            <a:pPr lvl="1"/>
            <a:r>
              <a:rPr lang="en-US" dirty="0"/>
              <a:t>Shared database structured on </a:t>
            </a:r>
            <a:r>
              <a:rPr lang="en-US" dirty="0" smtClean="0"/>
              <a:t>ASTs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IPE: Medina-Mora &amp; </a:t>
            </a:r>
            <a:r>
              <a:rPr lang="en-US" dirty="0" err="1" smtClean="0"/>
              <a:t>Feiler</a:t>
            </a:r>
            <a:r>
              <a:rPr lang="en-US" dirty="0" smtClean="0"/>
              <a:t> 81</a:t>
            </a:r>
            <a:endParaRPr lang="en-US" dirty="0"/>
          </a:p>
        </p:txBody>
      </p:sp>
      <p:sp>
        <p:nvSpPr>
          <p:cNvPr id="3" name="Content Placeholder 2"/>
          <p:cNvSpPr>
            <a:spLocks noGrp="1"/>
          </p:cNvSpPr>
          <p:nvPr>
            <p:ph idx="1"/>
          </p:nvPr>
        </p:nvSpPr>
        <p:spPr/>
        <p:txBody>
          <a:bodyPr/>
          <a:lstStyle/>
          <a:p>
            <a:r>
              <a:rPr lang="en-US" dirty="0" smtClean="0"/>
              <a:t>“The integration of the tools allows IPE [interactive programming environment] to present the programmer with a uniform view of the program in terms of its source form. The program is manipulated through a syntax-directed editor, and its execution is controlled by a language oriented debugger. The debugging actions are embedded in the supported language and are invoked by editing the program. … [The] tools and their representation are not visible to the user, the only (thus uniform) interface is the user interface of the editor.”</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t>Mentor</a:t>
            </a:r>
            <a:endParaRPr lang="en-US"/>
          </a:p>
        </p:txBody>
      </p:sp>
      <p:sp>
        <p:nvSpPr>
          <p:cNvPr id="111619" name="Rectangle 3"/>
          <p:cNvSpPr>
            <a:spLocks noGrp="1" noChangeArrowheads="1"/>
          </p:cNvSpPr>
          <p:nvPr>
            <p:ph type="body" idx="1"/>
          </p:nvPr>
        </p:nvSpPr>
        <p:spPr/>
        <p:txBody>
          <a:bodyPr/>
          <a:lstStyle/>
          <a:p>
            <a:r>
              <a:rPr lang="en-US" smtClean="0"/>
              <a:t>Donzeau-Gouge, Huet, Kahn, Lang, Levy,  1984</a:t>
            </a:r>
          </a:p>
          <a:p>
            <a:r>
              <a:rPr lang="en-US" smtClean="0"/>
              <a:t>Structure-based environment</a:t>
            </a:r>
          </a:p>
          <a:p>
            <a:r>
              <a:rPr lang="en-US" smtClean="0"/>
              <a:t>Users could define dynamic views</a:t>
            </a:r>
          </a:p>
          <a:p>
            <a:pPr lvl="1"/>
            <a:r>
              <a:rPr lang="en-US" smtClean="0"/>
              <a:t>General-purpose tree manipulation language</a:t>
            </a:r>
          </a:p>
          <a:p>
            <a:r>
              <a:rPr lang="en-US" smtClean="0"/>
              <a:t>Formal basis for semantic definition</a:t>
            </a:r>
          </a:p>
          <a:p>
            <a:pPr lvl="1"/>
            <a:r>
              <a:rPr lang="en-US" smtClean="0"/>
              <a:t>Led to Centaur generation system</a:t>
            </a:r>
          </a:p>
          <a:p>
            <a:pPr lvl="1"/>
            <a:r>
              <a:rPr lang="en-US" smtClean="0"/>
              <a:t>Used natural semantics</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p:txBody>
          <a:bodyPr/>
          <a:lstStyle/>
          <a:p>
            <a:r>
              <a:rPr lang="en-US"/>
              <a:t>Cornell</a:t>
            </a:r>
          </a:p>
        </p:txBody>
      </p:sp>
      <p:sp>
        <p:nvSpPr>
          <p:cNvPr id="110595" name="Rectangle 1027"/>
          <p:cNvSpPr>
            <a:spLocks noGrp="1" noChangeArrowheads="1"/>
          </p:cNvSpPr>
          <p:nvPr>
            <p:ph type="body" idx="1"/>
          </p:nvPr>
        </p:nvSpPr>
        <p:spPr/>
        <p:txBody>
          <a:bodyPr/>
          <a:lstStyle/>
          <a:p>
            <a:r>
              <a:rPr lang="en-US"/>
              <a:t>Program Synthesizer </a:t>
            </a:r>
            <a:r>
              <a:rPr lang="en-US" sz="2400"/>
              <a:t>[Teitelbaum &amp; Reps, 1981]</a:t>
            </a:r>
          </a:p>
          <a:p>
            <a:pPr lvl="1"/>
            <a:r>
              <a:rPr lang="en-US"/>
              <a:t>Syntax-based editing environment</a:t>
            </a:r>
          </a:p>
          <a:p>
            <a:pPr lvl="1"/>
            <a:r>
              <a:rPr lang="en-US"/>
              <a:t>Text at expression-level</a:t>
            </a:r>
          </a:p>
          <a:p>
            <a:r>
              <a:rPr lang="en-US"/>
              <a:t>Synthesizer Generator </a:t>
            </a:r>
            <a:r>
              <a:rPr lang="en-US" sz="2400"/>
              <a:t>[Reps &amp; Teitelbaum, 1984]</a:t>
            </a:r>
          </a:p>
          <a:p>
            <a:pPr lvl="1"/>
            <a:r>
              <a:rPr lang="en-US"/>
              <a:t>Generation of syntax-based editors</a:t>
            </a:r>
          </a:p>
          <a:p>
            <a:pPr lvl="1"/>
            <a:r>
              <a:rPr lang="en-US"/>
              <a:t>Based on definition of attribute grammars</a:t>
            </a:r>
          </a:p>
          <a:p>
            <a:pPr lvl="1"/>
            <a:r>
              <a:rPr lang="en-US"/>
              <a:t>Incremental attribute grammar update algorithm </a:t>
            </a:r>
            <a:r>
              <a:rPr lang="en-US" sz="2400"/>
              <a:t>[Reps 1983]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Structure-oriented editors</a:t>
            </a:r>
            <a:endParaRPr lang="en-US"/>
          </a:p>
        </p:txBody>
      </p:sp>
      <p:sp>
        <p:nvSpPr>
          <p:cNvPr id="69635" name="Rectangle 3"/>
          <p:cNvSpPr>
            <a:spLocks noGrp="1" noChangeArrowheads="1"/>
          </p:cNvSpPr>
          <p:nvPr>
            <p:ph type="body" idx="1"/>
          </p:nvPr>
        </p:nvSpPr>
        <p:spPr/>
        <p:txBody>
          <a:bodyPr/>
          <a:lstStyle/>
          <a:p>
            <a:r>
              <a:rPr lang="en-US" dirty="0" smtClean="0"/>
              <a:t>These failed because they </a:t>
            </a:r>
          </a:p>
          <a:p>
            <a:pPr lvl="1"/>
            <a:r>
              <a:rPr lang="en-US" dirty="0" smtClean="0"/>
              <a:t>unnecessarily and overly constrained the users</a:t>
            </a:r>
          </a:p>
          <a:p>
            <a:pPr lvl="2"/>
            <a:r>
              <a:rPr lang="en-US" dirty="0" smtClean="0"/>
              <a:t>one editor, one style</a:t>
            </a:r>
          </a:p>
          <a:p>
            <a:pPr lvl="2"/>
            <a:r>
              <a:rPr lang="en-US" dirty="0" smtClean="0"/>
              <a:t>hard to integrate external tools</a:t>
            </a:r>
          </a:p>
          <a:p>
            <a:pPr lvl="2"/>
            <a:r>
              <a:rPr lang="en-US" dirty="0" smtClean="0"/>
              <a:t>not bad for novice environments</a:t>
            </a:r>
          </a:p>
          <a:p>
            <a:pPr lvl="1"/>
            <a:r>
              <a:rPr lang="en-US" dirty="0" smtClean="0"/>
              <a:t>tried to reduce the wrong cost</a:t>
            </a:r>
          </a:p>
          <a:p>
            <a:pPr lvl="2"/>
            <a:r>
              <a:rPr lang="en-US" dirty="0" smtClean="0"/>
              <a:t>getting syntax (and static semantics) right isn’t such a big deal</a:t>
            </a:r>
          </a:p>
          <a:p>
            <a:pPr lvl="1"/>
            <a:r>
              <a:rPr lang="en-US" dirty="0" smtClean="0"/>
              <a:t>costly to produce (even after tons of research)</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Structure-oriented editors</a:t>
            </a:r>
            <a:endParaRPr lang="en-US" dirty="0"/>
          </a:p>
        </p:txBody>
      </p:sp>
      <p:sp>
        <p:nvSpPr>
          <p:cNvPr id="3" name="Content Placeholder 2"/>
          <p:cNvSpPr>
            <a:spLocks noGrp="1"/>
          </p:cNvSpPr>
          <p:nvPr>
            <p:ph idx="1"/>
          </p:nvPr>
        </p:nvSpPr>
        <p:spPr/>
        <p:txBody>
          <a:bodyPr/>
          <a:lstStyle/>
          <a:p>
            <a:r>
              <a:rPr lang="en-US" dirty="0" smtClean="0"/>
              <a:t>Some language-oriented features have flourished</a:t>
            </a:r>
          </a:p>
          <a:p>
            <a:r>
              <a:rPr lang="en-US" dirty="0" smtClean="0"/>
              <a:t>Every successful program editor now encodes knowledge about the programming language syntax and often semantics</a:t>
            </a:r>
          </a:p>
          <a:p>
            <a:r>
              <a:rPr lang="en-US" dirty="0" smtClean="0"/>
              <a:t>Language-knowledgeable refactoring is a part of editors now – this requires a richer representation than text alone</a:t>
            </a:r>
          </a:p>
          <a:p>
            <a:r>
              <a:rPr lang="en-US" dirty="0" smtClean="0"/>
              <a:t>Some commands – like “compile” – are largely disappearing (something Gandalf aspired to 30 years ago)</a:t>
            </a:r>
          </a:p>
        </p:txBody>
      </p:sp>
      <p:sp>
        <p:nvSpPr>
          <p:cNvPr id="4" name="Date Placeholder 3"/>
          <p:cNvSpPr>
            <a:spLocks noGrp="1"/>
          </p:cNvSpPr>
          <p:nvPr>
            <p:ph type="dt" sz="half" idx="10"/>
          </p:nvPr>
        </p:nvSpPr>
        <p:spPr/>
        <p:txBody>
          <a:bodyPr/>
          <a:lstStyle/>
          <a:p>
            <a:pPr>
              <a:defRPr/>
            </a:pPr>
            <a:r>
              <a:rPr lang="en-US" dirty="0" smtClean="0"/>
              <a:t>UW CSE P504</a:t>
            </a:r>
            <a:endParaRPr lang="en-US" dirty="0"/>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ChangeArrowheads="1"/>
          </p:cNvSpPr>
          <p:nvPr>
            <p:ph type="title"/>
          </p:nvPr>
        </p:nvSpPr>
        <p:spPr/>
        <p:txBody>
          <a:bodyPr/>
          <a:lstStyle/>
          <a:p>
            <a:r>
              <a:rPr lang="en-US"/>
              <a:t>Arcadia </a:t>
            </a:r>
            <a:r>
              <a:rPr lang="en-US" sz="3600"/>
              <a:t>(R. Kadia, 1992)</a:t>
            </a:r>
            <a:endParaRPr lang="en-US"/>
          </a:p>
        </p:txBody>
      </p:sp>
      <p:sp>
        <p:nvSpPr>
          <p:cNvPr id="112643" name="Rectangle 1027"/>
          <p:cNvSpPr>
            <a:spLocks noGrp="1" noChangeArrowheads="1"/>
          </p:cNvSpPr>
          <p:nvPr>
            <p:ph type="body" idx="1"/>
          </p:nvPr>
        </p:nvSpPr>
        <p:spPr/>
        <p:txBody>
          <a:bodyPr/>
          <a:lstStyle/>
          <a:p>
            <a:r>
              <a:rPr lang="en-US"/>
              <a:t>Process-based environment</a:t>
            </a:r>
          </a:p>
          <a:p>
            <a:pPr lvl="1"/>
            <a:r>
              <a:rPr lang="en-US"/>
              <a:t>Process definition and execution</a:t>
            </a:r>
          </a:p>
          <a:p>
            <a:r>
              <a:rPr lang="en-US"/>
              <a:t>Analysis and testing</a:t>
            </a:r>
          </a:p>
          <a:p>
            <a:r>
              <a:rPr lang="en-US"/>
              <a:t>Measurement and evaluation</a:t>
            </a:r>
          </a:p>
          <a:p>
            <a:r>
              <a:rPr lang="en-US"/>
              <a:t>UI development and management</a:t>
            </a:r>
          </a:p>
          <a:p>
            <a:r>
              <a:rPr lang="en-US"/>
              <a:t>Event-based integration</a:t>
            </a:r>
          </a:p>
          <a:p>
            <a:r>
              <a:rPr lang="en-US"/>
              <a:t>Typed object-base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p:cNvSpPr>
            <a:spLocks noGrp="1" noChangeArrowheads="1"/>
          </p:cNvSpPr>
          <p:nvPr>
            <p:ph type="title"/>
          </p:nvPr>
        </p:nvSpPr>
        <p:spPr/>
        <p:txBody>
          <a:bodyPr/>
          <a:lstStyle/>
          <a:p>
            <a:r>
              <a:rPr lang="en-US"/>
              <a:t>Pecan </a:t>
            </a:r>
            <a:r>
              <a:rPr lang="en-US" sz="3200"/>
              <a:t>(Reiss, 1984)</a:t>
            </a:r>
            <a:endParaRPr lang="en-US"/>
          </a:p>
        </p:txBody>
      </p:sp>
      <p:sp>
        <p:nvSpPr>
          <p:cNvPr id="113667" name="Rectangle 1027"/>
          <p:cNvSpPr>
            <a:spLocks noGrp="1" noChangeArrowheads="1"/>
          </p:cNvSpPr>
          <p:nvPr>
            <p:ph type="body" idx="1"/>
          </p:nvPr>
        </p:nvSpPr>
        <p:spPr/>
        <p:txBody>
          <a:bodyPr/>
          <a:lstStyle/>
          <a:p>
            <a:r>
              <a:rPr lang="en-US"/>
              <a:t>Graphically-based environment</a:t>
            </a:r>
          </a:p>
          <a:p>
            <a:r>
              <a:rPr lang="en-US"/>
              <a:t>Multiple, concurrent views</a:t>
            </a:r>
          </a:p>
          <a:p>
            <a:pPr lvl="1"/>
            <a:r>
              <a:rPr lang="en-US"/>
              <a:t>Data structures</a:t>
            </a:r>
          </a:p>
          <a:p>
            <a:pPr lvl="1"/>
            <a:r>
              <a:rPr lang="en-US"/>
              <a:t>Symbol table</a:t>
            </a:r>
          </a:p>
          <a:p>
            <a:pPr lvl="1"/>
            <a:r>
              <a:rPr lang="en-US"/>
              <a:t>Flowchart</a:t>
            </a:r>
          </a:p>
          <a:p>
            <a:pPr lvl="1"/>
            <a:r>
              <a:rPr lang="en-US"/>
              <a:t>Nassi-Shneiderman diagrams</a:t>
            </a:r>
          </a:p>
          <a:p>
            <a:r>
              <a:rPr lang="en-US"/>
              <a:t>Many views read-only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first computer?</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Desert (Brown, Reiss)</a:t>
            </a:r>
            <a:endParaRPr lang="en-US" dirty="0" smtClean="0"/>
          </a:p>
        </p:txBody>
      </p:sp>
      <p:sp>
        <p:nvSpPr>
          <p:cNvPr id="3" name="Content Placeholder 2"/>
          <p:cNvSpPr>
            <a:spLocks noGrp="1"/>
          </p:cNvSpPr>
          <p:nvPr>
            <p:ph idx="1"/>
          </p:nvPr>
        </p:nvSpPr>
        <p:spPr/>
        <p:txBody>
          <a:bodyPr/>
          <a:lstStyle/>
          <a:p>
            <a:r>
              <a:rPr lang="en-US" dirty="0" smtClean="0"/>
              <a:t>Single editor and lightweight data integration through fragments</a:t>
            </a:r>
          </a:p>
          <a:p>
            <a:r>
              <a:rPr lang="en-US" dirty="0" smtClean="0"/>
              <a:t>Ability to dynamically jump among logically connected files, and the ability to create and edit virtual files, files that contain information relevant to the current task extracted from all over the system. </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Intentional Programming </a:t>
            </a:r>
            <a:r>
              <a:rPr lang="en-US" sz="2000" dirty="0" smtClean="0"/>
              <a:t>(</a:t>
            </a:r>
            <a:r>
              <a:rPr lang="en-US" sz="2000" dirty="0" smtClean="0">
                <a:hlinkClick r:id="rId3"/>
              </a:rPr>
              <a:t>http://intentsoft.com/</a:t>
            </a:r>
            <a:r>
              <a:rPr lang="en-US" sz="2000" dirty="0" smtClean="0"/>
              <a:t>)</a:t>
            </a:r>
            <a:endParaRPr lang="en-US" dirty="0"/>
          </a:p>
        </p:txBody>
      </p:sp>
      <p:sp>
        <p:nvSpPr>
          <p:cNvPr id="3" name="Content Placeholder 2"/>
          <p:cNvSpPr>
            <a:spLocks noGrp="1"/>
          </p:cNvSpPr>
          <p:nvPr>
            <p:ph idx="1"/>
          </p:nvPr>
        </p:nvSpPr>
        <p:spPr/>
        <p:txBody>
          <a:bodyPr/>
          <a:lstStyle/>
          <a:p>
            <a:r>
              <a:rPr lang="en-US" dirty="0" smtClean="0"/>
              <a:t>Charles Simonyi – first at Microsoft/MSR</a:t>
            </a:r>
          </a:p>
          <a:p>
            <a:r>
              <a:rPr lang="en-US" dirty="0" smtClean="0"/>
              <a:t>High-end domain-specific programming – exploit both knowledge and notation from specific domains</a:t>
            </a:r>
          </a:p>
          <a:p>
            <a:r>
              <a:rPr lang="en-US" dirty="0" smtClean="0"/>
              <a:t>Some domains are claimed as successes – some European financially-oriented efforts, for example</a:t>
            </a:r>
          </a:p>
          <a:p>
            <a:r>
              <a:rPr lang="en-US" dirty="0" smtClean="0"/>
              <a:t>“Traditional” programming is not, but then again the goal is to reduce or eliminate that, not to support it</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Endeavors (UCI, Taylor &amp; Redmiles)</a:t>
            </a:r>
            <a:endParaRPr lang="en-US" dirty="0"/>
          </a:p>
        </p:txBody>
      </p:sp>
      <p:sp>
        <p:nvSpPr>
          <p:cNvPr id="3" name="Content Placeholder 2"/>
          <p:cNvSpPr>
            <a:spLocks noGrp="1"/>
          </p:cNvSpPr>
          <p:nvPr>
            <p:ph idx="1"/>
          </p:nvPr>
        </p:nvSpPr>
        <p:spPr/>
        <p:txBody>
          <a:bodyPr/>
          <a:lstStyle/>
          <a:p>
            <a:r>
              <a:rPr lang="en-US" dirty="0" smtClean="0"/>
              <a:t>An open, distributed, extensible process execution environment</a:t>
            </a:r>
          </a:p>
          <a:p>
            <a:r>
              <a:rPr lang="en-US" dirty="0" smtClean="0"/>
              <a:t>Designed to improve coordination and managerial control of development teams by allowing flexible definition, modeling, and execution of typical workflow applications</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myths: environments</a:t>
            </a:r>
            <a:endParaRPr lang="en-US" dirty="0"/>
          </a:p>
        </p:txBody>
      </p:sp>
      <p:sp>
        <p:nvSpPr>
          <p:cNvPr id="3" name="Content Placeholder 2"/>
          <p:cNvSpPr>
            <a:spLocks noGrp="1"/>
          </p:cNvSpPr>
          <p:nvPr>
            <p:ph idx="1"/>
          </p:nvPr>
        </p:nvSpPr>
        <p:spPr/>
        <p:txBody>
          <a:bodyPr/>
          <a:lstStyle/>
          <a:p>
            <a:r>
              <a:rPr lang="en-US" sz="2000" i="1" dirty="0" smtClean="0"/>
              <a:t>Integration is job #1</a:t>
            </a:r>
          </a:p>
          <a:p>
            <a:pPr lvl="1"/>
            <a:r>
              <a:rPr lang="en-US" sz="2000" dirty="0" smtClean="0"/>
              <a:t>Integrating tools helps, but only if the tools are the “right” tools</a:t>
            </a:r>
          </a:p>
          <a:p>
            <a:pPr lvl="1"/>
            <a:r>
              <a:rPr lang="en-US" sz="2000" dirty="0" smtClean="0"/>
              <a:t>That is, integration is a second order effect, not a first order effect</a:t>
            </a:r>
          </a:p>
          <a:p>
            <a:pPr lvl="1"/>
            <a:r>
              <a:rPr lang="en-US" sz="2000" dirty="0" smtClean="0"/>
              <a:t>This also suggests that extensibility, </a:t>
            </a:r>
            <a:r>
              <a:rPr lang="en-US" sz="2000" dirty="0" err="1" smtClean="0"/>
              <a:t>replaceability</a:t>
            </a:r>
            <a:r>
              <a:rPr lang="en-US" sz="2000" dirty="0" smtClean="0"/>
              <a:t>, etc. are crucial because the “right” tools necessarily change over time</a:t>
            </a:r>
          </a:p>
          <a:p>
            <a:r>
              <a:rPr lang="en-US" sz="2000" i="1" dirty="0" smtClean="0"/>
              <a:t>Graphics inherently dominate text</a:t>
            </a:r>
            <a:r>
              <a:rPr lang="en-US" sz="2000" dirty="0" smtClean="0"/>
              <a:t> – “A picture is worth a thousand words”</a:t>
            </a:r>
          </a:p>
          <a:p>
            <a:pPr lvl="1"/>
            <a:r>
              <a:rPr lang="en-US" sz="2000" dirty="0" smtClean="0"/>
              <a:t>Screen real estate</a:t>
            </a:r>
          </a:p>
          <a:p>
            <a:pPr lvl="1"/>
            <a:r>
              <a:rPr lang="en-US" sz="2000" dirty="0" smtClean="0"/>
              <a:t>Sharing with other tools</a:t>
            </a:r>
          </a:p>
          <a:p>
            <a:pPr lvl="1"/>
            <a:r>
              <a:rPr lang="en-US" sz="2000" dirty="0" smtClean="0"/>
              <a:t>Sharing with other people</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myths: CASE &amp; environments</a:t>
            </a:r>
            <a:endParaRPr lang="en-US" dirty="0"/>
          </a:p>
        </p:txBody>
      </p:sp>
      <p:sp>
        <p:nvSpPr>
          <p:cNvPr id="3" name="Content Placeholder 2"/>
          <p:cNvSpPr>
            <a:spLocks noGrp="1"/>
          </p:cNvSpPr>
          <p:nvPr>
            <p:ph idx="1"/>
          </p:nvPr>
        </p:nvSpPr>
        <p:spPr/>
        <p:txBody>
          <a:bodyPr/>
          <a:lstStyle/>
          <a:p>
            <a:r>
              <a:rPr lang="en-US" sz="2000" i="1" dirty="0" smtClean="0"/>
              <a:t>Goal should be to change how software engineering is done</a:t>
            </a:r>
            <a:endParaRPr lang="en-US" sz="2000" dirty="0" smtClean="0"/>
          </a:p>
          <a:p>
            <a:pPr lvl="1"/>
            <a:r>
              <a:rPr lang="en-US" sz="2000" dirty="0" smtClean="0"/>
              <a:t>No, it should be to enhance how people are doing software engineering</a:t>
            </a:r>
          </a:p>
          <a:p>
            <a:r>
              <a:rPr lang="en-US" sz="2000" i="1" dirty="0" smtClean="0"/>
              <a:t>The tools can handle creative aspects of software engineering</a:t>
            </a:r>
          </a:p>
          <a:p>
            <a:pPr lvl="1"/>
            <a:r>
              <a:rPr lang="en-US" sz="2000" dirty="0" smtClean="0"/>
              <a:t>Tools frequently fail to be useful because they make poor judgments about what the human does well and what the computer does well</a:t>
            </a:r>
          </a:p>
          <a:p>
            <a:endParaRPr lang="en-US" sz="2000" dirty="0" smtClean="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Modern IDEs</a:t>
            </a:r>
            <a:endParaRPr lang="en-US" dirty="0"/>
          </a:p>
        </p:txBody>
      </p:sp>
      <p:sp>
        <p:nvSpPr>
          <p:cNvPr id="6" name="Content Placeholder 5"/>
          <p:cNvSpPr>
            <a:spLocks noGrp="1"/>
          </p:cNvSpPr>
          <p:nvPr>
            <p:ph idx="1"/>
          </p:nvPr>
        </p:nvSpPr>
        <p:spPr/>
        <p:txBody>
          <a:bodyPr/>
          <a:lstStyle/>
          <a:p>
            <a:r>
              <a:rPr lang="en-US" dirty="0" smtClean="0"/>
              <a:t>“Eclipse started as a Java IDE, but has since grown to be much, much more. Eclipse projects now cover static and dynamic languages; thick-client, thin-client, and server-side frameworks; modeling and business reporting; embedded and mobile; and, yes, we still have the best Java IDE.”</a:t>
            </a:r>
            <a:br>
              <a:rPr lang="en-US" dirty="0" smtClean="0"/>
            </a:br>
            <a:r>
              <a:rPr lang="en-US" dirty="0" smtClean="0">
                <a:hlinkClick r:id="rId3"/>
              </a:rPr>
              <a:t>http://www.eclipse.org/projects/</a:t>
            </a:r>
            <a:endParaRPr lang="en-US" dirty="0" smtClean="0"/>
          </a:p>
          <a:p>
            <a:r>
              <a:rPr lang="en-US" dirty="0" smtClean="0"/>
              <a:t>Microsoft Visual Studio is an IDE that supports development of programs for virtually all Microsoft platforms.  Framework is language-independent, with plug-in structures to specialize the environment to given languages, source code control systems, etc. </a:t>
            </a:r>
            <a:endParaRPr lang="en-US" dirty="0"/>
          </a:p>
        </p:txBody>
      </p:sp>
      <p:sp>
        <p:nvSpPr>
          <p:cNvPr id="4" name="Date Placeholder 3"/>
          <p:cNvSpPr>
            <a:spLocks noGrp="1"/>
          </p:cNvSpPr>
          <p:nvPr>
            <p:ph type="dt" sz="half" idx="10"/>
          </p:nvPr>
        </p:nvSpPr>
        <p:spPr/>
        <p:txBody>
          <a:bodyPr/>
          <a:lstStyle/>
          <a:p>
            <a:r>
              <a:rPr lang="en-US" dirty="0" smtClean="0"/>
              <a:t>UW CSE P504</a:t>
            </a:r>
            <a:endParaRPr lang="en-US" dirty="0"/>
          </a:p>
        </p:txBody>
      </p:sp>
      <p:sp>
        <p:nvSpPr>
          <p:cNvPr id="5" name="Slide Number Placeholder 4"/>
          <p:cNvSpPr>
            <a:spLocks noGrp="1"/>
          </p:cNvSpPr>
          <p:nvPr>
            <p:ph type="sldNum" sz="quarter" idx="12"/>
          </p:nvPr>
        </p:nvSpPr>
        <p:spPr/>
        <p:txBody>
          <a:bodyPr/>
          <a:lstStyle/>
          <a:p>
            <a:fld id="{3451FA2C-3B3E-4FA6-BAFA-85683040B980}"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 architecture</a:t>
            </a:r>
            <a:endParaRPr lang="en-US" dirty="0"/>
          </a:p>
        </p:txBody>
      </p:sp>
      <p:sp>
        <p:nvSpPr>
          <p:cNvPr id="4" name="Content Placeholder 3"/>
          <p:cNvSpPr>
            <a:spLocks noGrp="1"/>
          </p:cNvSpPr>
          <p:nvPr>
            <p:ph sz="half" idx="2"/>
          </p:nvPr>
        </p:nvSpPr>
        <p:spPr>
          <a:xfrm>
            <a:off x="3567545" y="1600199"/>
            <a:ext cx="3225141" cy="4954979"/>
          </a:xfrm>
        </p:spPr>
        <p:txBody>
          <a:bodyPr/>
          <a:lstStyle/>
          <a:p>
            <a:pPr marL="225425" indent="-225425">
              <a:buNone/>
            </a:pPr>
            <a:r>
              <a:rPr lang="en-US" sz="1400" b="1" dirty="0" smtClean="0"/>
              <a:t>Tools plug-ins (984)</a:t>
            </a:r>
          </a:p>
          <a:p>
            <a:pPr marL="225425" indent="-225425"/>
            <a:r>
              <a:rPr lang="en-US" sz="1400" dirty="0" smtClean="0"/>
              <a:t>Application Management (46)</a:t>
            </a:r>
          </a:p>
          <a:p>
            <a:pPr marL="225425" indent="-225425"/>
            <a:r>
              <a:rPr lang="en-US" sz="1400" dirty="0" smtClean="0"/>
              <a:t>Application Server (17)</a:t>
            </a:r>
          </a:p>
          <a:p>
            <a:pPr marL="225425" indent="-225425"/>
            <a:r>
              <a:rPr lang="en-US" sz="1400" dirty="0" smtClean="0"/>
              <a:t>Build and Deploy (54)</a:t>
            </a:r>
          </a:p>
          <a:p>
            <a:pPr marL="225425" indent="-225425"/>
            <a:r>
              <a:rPr lang="en-US" sz="1400" dirty="0" smtClean="0"/>
              <a:t>Code Management (51)</a:t>
            </a:r>
          </a:p>
          <a:p>
            <a:pPr marL="225425" indent="-225425"/>
            <a:r>
              <a:rPr lang="en-US" sz="1400" dirty="0" smtClean="0"/>
              <a:t>Database (32)</a:t>
            </a:r>
          </a:p>
          <a:p>
            <a:pPr marL="225425" indent="-225425"/>
            <a:r>
              <a:rPr lang="en-US" sz="1400" dirty="0" smtClean="0"/>
              <a:t>Database Persistence (3)</a:t>
            </a:r>
          </a:p>
          <a:p>
            <a:pPr marL="225425" indent="-225425"/>
            <a:r>
              <a:rPr lang="en-US" sz="1400" dirty="0" smtClean="0"/>
              <a:t>Documentation (27)</a:t>
            </a:r>
          </a:p>
          <a:p>
            <a:pPr marL="225425" indent="-225425"/>
            <a:r>
              <a:rPr lang="en-US" sz="1400" dirty="0" smtClean="0"/>
              <a:t>Editor (90)</a:t>
            </a:r>
          </a:p>
          <a:p>
            <a:pPr marL="225425" indent="-225425"/>
            <a:r>
              <a:rPr lang="en-US" sz="1400" dirty="0" smtClean="0"/>
              <a:t>Entertainment (9)</a:t>
            </a:r>
          </a:p>
          <a:p>
            <a:pPr marL="225425" indent="-225425"/>
            <a:r>
              <a:rPr lang="en-US" sz="1400" dirty="0" smtClean="0"/>
              <a:t>Graphics (16)</a:t>
            </a:r>
          </a:p>
          <a:p>
            <a:pPr marL="225425" indent="-225425"/>
            <a:r>
              <a:rPr lang="en-US" sz="1400" dirty="0" smtClean="0"/>
              <a:t>IDE (113)</a:t>
            </a:r>
          </a:p>
          <a:p>
            <a:pPr marL="225425" indent="-225425"/>
            <a:r>
              <a:rPr lang="en-US" sz="1400" dirty="0" smtClean="0"/>
              <a:t>J2EE Development Platform (25)</a:t>
            </a:r>
          </a:p>
          <a:p>
            <a:pPr marL="225425" indent="-225425"/>
            <a:r>
              <a:rPr lang="en-US" sz="1400" dirty="0" smtClean="0"/>
              <a:t>J2ME (11)</a:t>
            </a:r>
          </a:p>
          <a:p>
            <a:pPr marL="225425" indent="-225425"/>
            <a:r>
              <a:rPr lang="en-US" sz="1400" dirty="0" smtClean="0"/>
              <a:t>Languages (62)</a:t>
            </a:r>
          </a:p>
          <a:p>
            <a:pPr marL="225425" indent="-225425"/>
            <a:r>
              <a:rPr lang="en-US" sz="1400" dirty="0" smtClean="0"/>
              <a:t>Logging (4)</a:t>
            </a:r>
          </a:p>
          <a:p>
            <a:pPr marL="225425" indent="-225425"/>
            <a:r>
              <a:rPr lang="en-US" sz="1400" dirty="0" smtClean="0"/>
              <a:t>Modeling Tools (81)</a:t>
            </a:r>
          </a:p>
          <a:p>
            <a:pPr marL="225425" indent="-225425"/>
            <a:r>
              <a:rPr lang="en-US" sz="1400" dirty="0" err="1" smtClean="0"/>
              <a:t>Mylyn</a:t>
            </a:r>
            <a:r>
              <a:rPr lang="en-US" sz="1400" dirty="0" smtClean="0"/>
              <a:t> Connectors (8)</a:t>
            </a:r>
          </a:p>
          <a:p>
            <a:pPr marL="225425" indent="-225425"/>
            <a:r>
              <a:rPr lang="en-US" sz="1400" dirty="0" smtClean="0"/>
              <a:t>Network (10)</a:t>
            </a:r>
            <a:endParaRPr lang="en-US" sz="1400"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66</a:t>
            </a:fld>
            <a:endParaRPr lang="en-US"/>
          </a:p>
        </p:txBody>
      </p:sp>
      <p:sp>
        <p:nvSpPr>
          <p:cNvPr id="7" name="Content Placeholder 6"/>
          <p:cNvSpPr>
            <a:spLocks noGrp="1"/>
          </p:cNvSpPr>
          <p:nvPr>
            <p:ph sz="half" idx="1"/>
          </p:nvPr>
        </p:nvSpPr>
        <p:spPr>
          <a:xfrm>
            <a:off x="296883" y="1600200"/>
            <a:ext cx="3087585" cy="4495800"/>
          </a:xfrm>
        </p:spPr>
        <p:txBody>
          <a:bodyPr/>
          <a:lstStyle/>
          <a:p>
            <a:r>
              <a:rPr lang="en-US" sz="2000" dirty="0" smtClean="0"/>
              <a:t>Lightweight plug-in mechanism on top of a run-time system supports extensibility, integration and uniformity</a:t>
            </a:r>
          </a:p>
          <a:p>
            <a:r>
              <a:rPr lang="en-US" sz="2000" dirty="0" smtClean="0"/>
              <a:t>The IDE has an incremental Java compiler and a full model of the Java source files, enabling plug-ins for language syntax and semantics</a:t>
            </a:r>
          </a:p>
        </p:txBody>
      </p:sp>
      <p:sp>
        <p:nvSpPr>
          <p:cNvPr id="8" name="Content Placeholder 3"/>
          <p:cNvSpPr txBox="1">
            <a:spLocks/>
          </p:cNvSpPr>
          <p:nvPr/>
        </p:nvSpPr>
        <p:spPr bwMode="auto">
          <a:xfrm>
            <a:off x="6458200" y="1610099"/>
            <a:ext cx="3225141" cy="49549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225425" algn="l">
              <a:buFont typeface="Arial" pitchFamily="34" charset="0"/>
              <a:buChar char="•"/>
            </a:pPr>
            <a:r>
              <a:rPr lang="en-US" sz="1400" dirty="0" smtClean="0"/>
              <a:t>Other (41)</a:t>
            </a:r>
          </a:p>
          <a:p>
            <a:pPr indent="225425" algn="l">
              <a:buFont typeface="Arial" pitchFamily="34" charset="0"/>
              <a:buChar char="•"/>
            </a:pPr>
            <a:r>
              <a:rPr lang="en-US" sz="1400" dirty="0" smtClean="0"/>
              <a:t>Process (19)</a:t>
            </a:r>
          </a:p>
          <a:p>
            <a:pPr indent="225425" algn="l">
              <a:buFont typeface="Arial" pitchFamily="34" charset="0"/>
              <a:buChar char="•"/>
            </a:pPr>
            <a:r>
              <a:rPr lang="en-US" sz="1400" dirty="0" smtClean="0"/>
              <a:t>Profiling (14)</a:t>
            </a:r>
          </a:p>
          <a:p>
            <a:pPr indent="225425" algn="l">
              <a:buFont typeface="Arial" pitchFamily="34" charset="0"/>
              <a:buChar char="•"/>
            </a:pPr>
            <a:r>
              <a:rPr lang="en-US" sz="1400" dirty="0" smtClean="0"/>
              <a:t>Reporting (5)</a:t>
            </a:r>
          </a:p>
          <a:p>
            <a:pPr indent="225425" algn="l">
              <a:buFont typeface="Arial" pitchFamily="34" charset="0"/>
              <a:buChar char="•"/>
            </a:pPr>
            <a:r>
              <a:rPr lang="en-US" sz="1400" dirty="0" smtClean="0"/>
              <a:t>Rich Client Applications (12)</a:t>
            </a:r>
          </a:p>
          <a:p>
            <a:pPr indent="225425" algn="l">
              <a:buFont typeface="Arial" pitchFamily="34" charset="0"/>
              <a:buChar char="•"/>
            </a:pPr>
            <a:r>
              <a:rPr lang="en-US" sz="1400" dirty="0" smtClean="0"/>
              <a:t>SCM (13)</a:t>
            </a:r>
          </a:p>
          <a:p>
            <a:pPr indent="225425" algn="l">
              <a:buFont typeface="Arial" pitchFamily="34" charset="0"/>
              <a:buChar char="•"/>
            </a:pPr>
            <a:r>
              <a:rPr lang="en-US" sz="1400" dirty="0" smtClean="0"/>
              <a:t>Search (3)</a:t>
            </a:r>
          </a:p>
          <a:p>
            <a:pPr indent="225425" algn="l">
              <a:buFont typeface="Arial" pitchFamily="34" charset="0"/>
              <a:buChar char="•"/>
            </a:pPr>
            <a:r>
              <a:rPr lang="en-US" sz="1400" dirty="0" smtClean="0"/>
              <a:t>Source Code Analyzer (57)</a:t>
            </a:r>
          </a:p>
          <a:p>
            <a:pPr indent="225425" algn="l">
              <a:buFont typeface="Arial" pitchFamily="34" charset="0"/>
              <a:buChar char="•"/>
            </a:pPr>
            <a:r>
              <a:rPr lang="en-US" sz="1400" dirty="0" smtClean="0"/>
              <a:t>Systems Development (16)</a:t>
            </a:r>
          </a:p>
          <a:p>
            <a:pPr indent="225425" algn="l">
              <a:buFont typeface="Arial" pitchFamily="34" charset="0"/>
              <a:buChar char="•"/>
            </a:pPr>
            <a:r>
              <a:rPr lang="en-US" sz="1400" dirty="0" smtClean="0"/>
              <a:t>Team Development (52)</a:t>
            </a:r>
          </a:p>
          <a:p>
            <a:pPr indent="225425" algn="l">
              <a:buFont typeface="Arial" pitchFamily="34" charset="0"/>
              <a:buChar char="•"/>
            </a:pPr>
            <a:r>
              <a:rPr lang="en-US" sz="1400" dirty="0" smtClean="0"/>
              <a:t>Testing (61)</a:t>
            </a:r>
          </a:p>
          <a:p>
            <a:pPr indent="225425" algn="l">
              <a:buFont typeface="Arial" pitchFamily="34" charset="0"/>
              <a:buChar char="•"/>
            </a:pPr>
            <a:r>
              <a:rPr lang="en-US" sz="1400" dirty="0" smtClean="0"/>
              <a:t>Tools (215)</a:t>
            </a:r>
          </a:p>
          <a:p>
            <a:pPr indent="225425" algn="l">
              <a:buFont typeface="Arial" pitchFamily="34" charset="0"/>
              <a:buChar char="•"/>
            </a:pPr>
            <a:r>
              <a:rPr lang="en-US" sz="1400" dirty="0" smtClean="0"/>
              <a:t>UI (58)</a:t>
            </a:r>
          </a:p>
          <a:p>
            <a:pPr indent="225425" algn="l">
              <a:buFont typeface="Arial" pitchFamily="34" charset="0"/>
              <a:buChar char="•"/>
            </a:pPr>
            <a:r>
              <a:rPr lang="en-US" sz="1400" dirty="0" smtClean="0"/>
              <a:t>UML (37)</a:t>
            </a:r>
          </a:p>
          <a:p>
            <a:pPr indent="225425" algn="l">
              <a:buFont typeface="Arial" pitchFamily="34" charset="0"/>
              <a:buChar char="•"/>
            </a:pPr>
            <a:r>
              <a:rPr lang="en-US" sz="1400" dirty="0" smtClean="0"/>
              <a:t>Web (43)</a:t>
            </a:r>
          </a:p>
          <a:p>
            <a:pPr indent="225425" algn="l">
              <a:buFont typeface="Arial" pitchFamily="34" charset="0"/>
              <a:buChar char="•"/>
            </a:pPr>
            <a:r>
              <a:rPr lang="en-US" sz="1400" dirty="0" smtClean="0"/>
              <a:t>Web Services (16)</a:t>
            </a:r>
          </a:p>
          <a:p>
            <a:pPr indent="225425" algn="l">
              <a:buFont typeface="Arial" pitchFamily="34" charset="0"/>
              <a:buChar char="•"/>
            </a:pPr>
            <a:r>
              <a:rPr lang="en-US" sz="1400" dirty="0" smtClean="0"/>
              <a:t>XML (16)</a:t>
            </a:r>
          </a:p>
          <a:p>
            <a:pPr indent="225425"/>
            <a:endParaRPr lang="en-US" sz="1400" dirty="0" smtClean="0"/>
          </a:p>
          <a:p>
            <a:pPr indent="225425"/>
            <a:endParaRPr lang="en-US" sz="1400" dirty="0" smtClean="0"/>
          </a:p>
          <a:p>
            <a:pPr indent="225425"/>
            <a:endParaRPr lang="en-US" sz="1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 components</a:t>
            </a:r>
            <a:endParaRPr lang="en-US" dirty="0"/>
          </a:p>
        </p:txBody>
      </p:sp>
      <p:sp>
        <p:nvSpPr>
          <p:cNvPr id="7" name="Content Placeholder 6"/>
          <p:cNvSpPr>
            <a:spLocks noGrp="1"/>
          </p:cNvSpPr>
          <p:nvPr>
            <p:ph idx="1"/>
          </p:nvPr>
        </p:nvSpPr>
        <p:spPr/>
        <p:txBody>
          <a:bodyPr/>
          <a:lstStyle/>
          <a:p>
            <a:r>
              <a:rPr lang="en-US" sz="1800" dirty="0" smtClean="0"/>
              <a:t>Ant			Eclipse/Ant integration</a:t>
            </a:r>
          </a:p>
          <a:p>
            <a:r>
              <a:rPr lang="en-US" sz="1800" dirty="0" smtClean="0"/>
              <a:t>Core	Platform 	Runtime and resource management</a:t>
            </a:r>
          </a:p>
          <a:p>
            <a:r>
              <a:rPr lang="en-US" sz="1800" dirty="0" smtClean="0"/>
              <a:t>CVS	Platform 	CVS Integration</a:t>
            </a:r>
          </a:p>
          <a:p>
            <a:r>
              <a:rPr lang="en-US" sz="1800" dirty="0" smtClean="0"/>
              <a:t>Debug		Generic execution debug framework</a:t>
            </a:r>
          </a:p>
          <a:p>
            <a:r>
              <a:rPr lang="en-US" sz="1800" dirty="0" err="1" smtClean="0"/>
              <a:t>Releng</a:t>
            </a:r>
            <a:r>
              <a:rPr lang="en-US" sz="1800" dirty="0" smtClean="0"/>
              <a:t>		Release Engineering</a:t>
            </a:r>
          </a:p>
          <a:p>
            <a:r>
              <a:rPr lang="en-US" sz="1800" dirty="0" smtClean="0"/>
              <a:t>Search		Integrated search facility</a:t>
            </a:r>
          </a:p>
          <a:p>
            <a:r>
              <a:rPr lang="en-US" sz="1800" dirty="0" smtClean="0"/>
              <a:t>SWT			Standard Widget Toolkit</a:t>
            </a:r>
          </a:p>
          <a:p>
            <a:r>
              <a:rPr lang="en-US" sz="1800" dirty="0" smtClean="0"/>
              <a:t>Team/Compare	Generic Team &amp; Compare support frameworks</a:t>
            </a:r>
          </a:p>
          <a:p>
            <a:r>
              <a:rPr lang="en-US" sz="1800" dirty="0" smtClean="0"/>
              <a:t>Text			</a:t>
            </a:r>
            <a:r>
              <a:rPr lang="en-US" sz="1800" dirty="0" err="1" smtClean="0"/>
              <a:t>Text</a:t>
            </a:r>
            <a:r>
              <a:rPr lang="en-US" sz="1800" dirty="0" smtClean="0"/>
              <a:t> editor framework</a:t>
            </a:r>
          </a:p>
          <a:p>
            <a:r>
              <a:rPr lang="en-US" sz="1800" dirty="0" smtClean="0"/>
              <a:t>User Assistance	Help system, initial user experience, …</a:t>
            </a:r>
          </a:p>
          <a:p>
            <a:r>
              <a:rPr lang="en-US" sz="1800" dirty="0" smtClean="0"/>
              <a:t>UI			Platform user interface</a:t>
            </a:r>
          </a:p>
          <a:p>
            <a:r>
              <a:rPr lang="en-US" sz="1800" dirty="0" smtClean="0"/>
              <a:t>Update		Dynamic Update/Install/Field Service</a:t>
            </a:r>
            <a:endParaRPr lang="en-US" sz="1800" dirty="0"/>
          </a:p>
        </p:txBody>
      </p:sp>
      <p:sp>
        <p:nvSpPr>
          <p:cNvPr id="5" name="Date Placeholder 4"/>
          <p:cNvSpPr>
            <a:spLocks noGrp="1"/>
          </p:cNvSpPr>
          <p:nvPr>
            <p:ph type="dt" sz="half" idx="10"/>
          </p:nvPr>
        </p:nvSpPr>
        <p:spPr/>
        <p:txBody>
          <a:bodyPr/>
          <a:lstStyle/>
          <a:p>
            <a:pPr>
              <a:defRPr/>
            </a:pPr>
            <a:r>
              <a:rPr lang="en-US" dirty="0" smtClean="0"/>
              <a:t>UW CSE P504</a:t>
            </a:r>
            <a:endParaRPr lang="en-US" dirty="0"/>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3" cstate="print"/>
          <a:srcRect b="16552"/>
          <a:stretch>
            <a:fillRect/>
          </a:stretch>
        </p:blipFill>
        <p:spPr bwMode="auto">
          <a:xfrm>
            <a:off x="152400" y="207021"/>
            <a:ext cx="8621486" cy="6306408"/>
          </a:xfrm>
          <a:prstGeom prst="rect">
            <a:avLst/>
          </a:prstGeom>
          <a:noFill/>
          <a:ln w="9525">
            <a:noFill/>
            <a:miter lim="800000"/>
            <a:headEnd/>
            <a:tailEnd/>
          </a:ln>
        </p:spPr>
      </p:pic>
      <p:sp>
        <p:nvSpPr>
          <p:cNvPr id="8" name="TextBox 7"/>
          <p:cNvSpPr txBox="1"/>
          <p:nvPr/>
        </p:nvSpPr>
        <p:spPr>
          <a:xfrm>
            <a:off x="5593236" y="37744"/>
            <a:ext cx="3058659" cy="338554"/>
          </a:xfrm>
          <a:prstGeom prst="rect">
            <a:avLst/>
          </a:prstGeom>
          <a:noFill/>
        </p:spPr>
        <p:txBody>
          <a:bodyPr wrap="none" rtlCol="0">
            <a:spAutoFit/>
          </a:bodyPr>
          <a:lstStyle/>
          <a:p>
            <a:r>
              <a:rPr lang="en-US" sz="1600" b="1" dirty="0" smtClean="0"/>
              <a:t>Wikipedia: truncated C/C++…</a:t>
            </a:r>
            <a:endParaRPr lang="en-US" sz="16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Visual Studio</a:t>
            </a:r>
            <a:endParaRPr lang="en-US" dirty="0"/>
          </a:p>
        </p:txBody>
      </p:sp>
      <p:sp>
        <p:nvSpPr>
          <p:cNvPr id="5" name="Content Placeholder 4"/>
          <p:cNvSpPr>
            <a:spLocks noGrp="1"/>
          </p:cNvSpPr>
          <p:nvPr>
            <p:ph idx="1"/>
          </p:nvPr>
        </p:nvSpPr>
        <p:spPr/>
        <p:txBody>
          <a:bodyPr/>
          <a:lstStyle/>
          <a:p>
            <a:r>
              <a:rPr lang="en-US" dirty="0" smtClean="0"/>
              <a:t>A code editor, with IntelliSense (a modern-day DWIM) and refactoring</a:t>
            </a:r>
          </a:p>
          <a:p>
            <a:r>
              <a:rPr lang="en-US" dirty="0" smtClean="0"/>
              <a:t>Integrated source- and machine-level debuggers</a:t>
            </a:r>
          </a:p>
          <a:p>
            <a:r>
              <a:rPr lang="en-US" dirty="0" smtClean="0"/>
              <a:t>Support for GUI, web and database design</a:t>
            </a:r>
          </a:p>
          <a:p>
            <a:r>
              <a:rPr lang="en-US" dirty="0" smtClean="0"/>
              <a:t>Can add plug-ins for domain-specific languages and tools for other aspects of the lifecycle</a:t>
            </a:r>
          </a:p>
        </p:txBody>
      </p:sp>
      <p:sp>
        <p:nvSpPr>
          <p:cNvPr id="2" name="Date Placeholder 1"/>
          <p:cNvSpPr>
            <a:spLocks noGrp="1"/>
          </p:cNvSpPr>
          <p:nvPr>
            <p:ph type="dt" sz="half" idx="10"/>
          </p:nvPr>
        </p:nvSpPr>
        <p:spPr/>
        <p:txBody>
          <a:bodyPr/>
          <a:lstStyle/>
          <a:p>
            <a:pPr>
              <a:defRPr/>
            </a:pPr>
            <a:r>
              <a:rPr lang="en-US" smtClean="0"/>
              <a:t>UW CSE P504</a:t>
            </a:r>
            <a:endParaRPr lang="en-US"/>
          </a:p>
        </p:txBody>
      </p:sp>
      <p:sp>
        <p:nvSpPr>
          <p:cNvPr id="3" name="Slide Number Placeholder 2"/>
          <p:cNvSpPr>
            <a:spLocks noGrp="1"/>
          </p:cNvSpPr>
          <p:nvPr>
            <p:ph type="sldNum" sz="quarter" idx="12"/>
          </p:nvPr>
        </p:nvSpPr>
        <p:spPr/>
        <p:txBody>
          <a:bodyPr/>
          <a:lstStyle/>
          <a:p>
            <a:pPr>
              <a:defRPr/>
            </a:pPr>
            <a:fld id="{B81A1E8F-9E64-4F57-9C28-9B348329C930}" type="slidenum">
              <a:rPr lang="en-US"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Engine(s)</a:t>
            </a:r>
            <a:endParaRPr lang="en-US" dirty="0"/>
          </a:p>
        </p:txBody>
      </p:sp>
      <p:sp>
        <p:nvSpPr>
          <p:cNvPr id="3" name="Content Placeholder 2"/>
          <p:cNvSpPr>
            <a:spLocks noGrp="1"/>
          </p:cNvSpPr>
          <p:nvPr>
            <p:ph idx="1"/>
          </p:nvPr>
        </p:nvSpPr>
        <p:spPr/>
        <p:txBody>
          <a:bodyPr>
            <a:normAutofit lnSpcReduction="10000"/>
          </a:bodyPr>
          <a:lstStyle/>
          <a:p>
            <a:r>
              <a:rPr lang="en-US" sz="1800" dirty="0" smtClean="0"/>
              <a:t>[Material and photographs from the Computer History Museum web site and Wikipedia]</a:t>
            </a:r>
          </a:p>
          <a:p>
            <a:r>
              <a:rPr lang="en-US" dirty="0" smtClean="0"/>
              <a:t>Charles Babbage’s (1791-1871) Analytical Engine is “much more than a calculator and marks the progression from the mechanized arithmetic of calculation to fully-fledged general-purpose computation.”</a:t>
            </a:r>
          </a:p>
          <a:p>
            <a:r>
              <a:rPr lang="en-US" dirty="0" smtClean="0"/>
              <a:t>The logical structure had a separation of the memory (the 'Store') from the central processor (the 'Mill'), serial operation using a 'fetch-execute cycle', and facilities for inputting and outputting data and instructions</a:t>
            </a:r>
          </a:p>
          <a:p>
            <a:r>
              <a:rPr lang="en-US" dirty="0" smtClean="0"/>
              <a:t>1,000 numbers of 50 decimal digits each</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software development</a:t>
            </a:r>
            <a:endParaRPr lang="en-US" dirty="0"/>
          </a:p>
        </p:txBody>
      </p:sp>
      <p:sp>
        <p:nvSpPr>
          <p:cNvPr id="3" name="Content Placeholder 2"/>
          <p:cNvSpPr>
            <a:spLocks noGrp="1"/>
          </p:cNvSpPr>
          <p:nvPr>
            <p:ph idx="1"/>
          </p:nvPr>
        </p:nvSpPr>
        <p:spPr/>
        <p:txBody>
          <a:bodyPr/>
          <a:lstStyle/>
          <a:p>
            <a:r>
              <a:rPr lang="en-US" dirty="0" smtClean="0"/>
              <a:t>What tools are needed?</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3" name="Picture 3"/>
          <p:cNvPicPr>
            <a:picLocks noChangeAspect="1" noChangeArrowheads="1"/>
          </p:cNvPicPr>
          <p:nvPr/>
        </p:nvPicPr>
        <p:blipFill>
          <a:blip r:embed="rId3" cstate="print"/>
          <a:srcRect/>
          <a:stretch>
            <a:fillRect/>
          </a:stretch>
        </p:blipFill>
        <p:spPr bwMode="auto">
          <a:xfrm>
            <a:off x="271153" y="1347216"/>
            <a:ext cx="8630640" cy="5077334"/>
          </a:xfrm>
          <a:prstGeom prst="rect">
            <a:avLst/>
          </a:prstGeom>
          <a:noFill/>
          <a:ln w="9525">
            <a:solidFill>
              <a:srgbClr val="00B0F0"/>
            </a:solidFill>
            <a:miter lim="800000"/>
            <a:headEnd/>
            <a:tailEnd/>
          </a:ln>
        </p:spPr>
      </p:pic>
      <p:sp>
        <p:nvSpPr>
          <p:cNvPr id="2" name="Title 1"/>
          <p:cNvSpPr>
            <a:spLocks noGrp="1"/>
          </p:cNvSpPr>
          <p:nvPr>
            <p:ph type="title"/>
          </p:nvPr>
        </p:nvSpPr>
        <p:spPr/>
        <p:txBody>
          <a:bodyPr/>
          <a:lstStyle/>
          <a:p>
            <a:r>
              <a:rPr lang="en-US" sz="3200" dirty="0" smtClean="0"/>
              <a:t>Speculation: ongoing research @ UW</a:t>
            </a:r>
            <a:endParaRPr lang="en-US" sz="32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Speculation over merging?</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72</a:t>
            </a:fld>
            <a:endParaRPr lang="en-US"/>
          </a:p>
        </p:txBody>
      </p:sp>
      <p:pic>
        <p:nvPicPr>
          <p:cNvPr id="6" name="Picture 2"/>
          <p:cNvPicPr>
            <a:picLocks noChangeAspect="1" noChangeArrowheads="1"/>
          </p:cNvPicPr>
          <p:nvPr/>
        </p:nvPicPr>
        <p:blipFill>
          <a:blip r:embed="rId3" cstate="print"/>
          <a:srcRect/>
          <a:stretch>
            <a:fillRect/>
          </a:stretch>
        </p:blipFill>
        <p:spPr bwMode="auto">
          <a:xfrm>
            <a:off x="0" y="1600200"/>
            <a:ext cx="8900160" cy="44958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two lectures </a:t>
            </a:r>
            <a:r>
              <a:rPr lang="en-US" sz="2800" dirty="0" smtClean="0"/>
              <a:t>(no lecture 2/15)</a:t>
            </a:r>
            <a:endParaRPr lang="en-US" dirty="0"/>
          </a:p>
        </p:txBody>
      </p:sp>
      <p:sp>
        <p:nvSpPr>
          <p:cNvPr id="3" name="Content Placeholder 2"/>
          <p:cNvSpPr>
            <a:spLocks noGrp="1"/>
          </p:cNvSpPr>
          <p:nvPr>
            <p:ph idx="1"/>
          </p:nvPr>
        </p:nvSpPr>
        <p:spPr/>
        <p:txBody>
          <a:bodyPr/>
          <a:lstStyle/>
          <a:p>
            <a:r>
              <a:rPr lang="en-US" dirty="0" smtClean="0"/>
              <a:t>Next week</a:t>
            </a:r>
          </a:p>
          <a:p>
            <a:pPr lvl="1"/>
            <a:r>
              <a:rPr lang="en-US" dirty="0" smtClean="0"/>
              <a:t>A few tools in some more depth: likely candidates include </a:t>
            </a:r>
            <a:r>
              <a:rPr lang="en-US" dirty="0" err="1" smtClean="0"/>
              <a:t>reflexion</a:t>
            </a:r>
            <a:r>
              <a:rPr lang="en-US" dirty="0" smtClean="0"/>
              <a:t> models, continuous testing, </a:t>
            </a:r>
            <a:r>
              <a:rPr lang="en-US" dirty="0" err="1" smtClean="0"/>
              <a:t>concolic</a:t>
            </a:r>
            <a:r>
              <a:rPr lang="en-US" dirty="0" smtClean="0"/>
              <a:t> testing, delta debugging, …</a:t>
            </a:r>
          </a:p>
          <a:p>
            <a:pPr lvl="1"/>
            <a:endParaRPr lang="en-US" dirty="0" smtClean="0"/>
          </a:p>
          <a:p>
            <a:r>
              <a:rPr lang="en-US" dirty="0" smtClean="0"/>
              <a:t>February 22 (Reid Holmes): Future directions and areas for improvement</a:t>
            </a:r>
          </a:p>
          <a:p>
            <a:pPr lvl="1"/>
            <a:r>
              <a:rPr lang="en-US" dirty="0" smtClean="0"/>
              <a:t>Rational behind the drive towards integration</a:t>
            </a:r>
          </a:p>
          <a:p>
            <a:pPr lvl="2"/>
            <a:r>
              <a:rPr lang="en-US" dirty="0" smtClean="0"/>
              <a:t>Capturing latent knowledge</a:t>
            </a:r>
          </a:p>
          <a:p>
            <a:pPr lvl="2"/>
            <a:r>
              <a:rPr lang="en-US" dirty="0" smtClean="0"/>
              <a:t>Task specificity / awareness</a:t>
            </a:r>
          </a:p>
          <a:p>
            <a:pPr lvl="2"/>
            <a:r>
              <a:rPr lang="en-US" dirty="0" smtClean="0"/>
              <a:t>Supporting collaborative development</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Questions?</a:t>
            </a:r>
          </a:p>
        </p:txBody>
      </p:sp>
      <p:sp>
        <p:nvSpPr>
          <p:cNvPr id="30723" name="Content Placeholder 2"/>
          <p:cNvSpPr>
            <a:spLocks noGrp="1"/>
          </p:cNvSpPr>
          <p:nvPr>
            <p:ph idx="1"/>
          </p:nvPr>
        </p:nvSpPr>
        <p:spPr/>
        <p:txBody>
          <a:bodyPr/>
          <a:lstStyle/>
          <a:p>
            <a:endParaRPr lang="en-US" sz="3200" dirty="0" smtClean="0">
              <a:solidFill>
                <a:srgbClr val="FF0000"/>
              </a:solidFill>
            </a:endParaRP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785813" y="685800"/>
            <a:ext cx="7620000" cy="5715000"/>
          </a:xfrm>
          <a:prstGeom prst="rect">
            <a:avLst/>
          </a:prstGeom>
          <a:noFill/>
          <a:ln w="9525">
            <a:solidFill>
              <a:schemeClr val="tx1"/>
            </a:solidFill>
            <a:miter lim="800000"/>
            <a:headEnd/>
            <a:tailEnd/>
          </a:ln>
        </p:spPr>
      </p:pic>
      <p:sp>
        <p:nvSpPr>
          <p:cNvPr id="5" name="Rectangle 4"/>
          <p:cNvSpPr/>
          <p:nvPr/>
        </p:nvSpPr>
        <p:spPr>
          <a:xfrm>
            <a:off x="190500" y="6400800"/>
            <a:ext cx="8801100" cy="400110"/>
          </a:xfrm>
          <a:prstGeom prst="rect">
            <a:avLst/>
          </a:prstGeom>
        </p:spPr>
        <p:txBody>
          <a:bodyPr wrap="square">
            <a:spAutoFit/>
          </a:bodyPr>
          <a:lstStyle/>
          <a:p>
            <a:r>
              <a:rPr lang="en-US" sz="1000" dirty="0" smtClean="0">
                <a:hlinkClick r:id="rId4"/>
              </a:rPr>
              <a:t>http://commons.wikimedia.org/wiki/File:AnalyticalMachine_Babbage_London.jpg</a:t>
            </a:r>
            <a:r>
              <a:rPr lang="en-US" sz="1000" dirty="0" smtClean="0"/>
              <a:t>  {{Information |Description = Machine </a:t>
            </a:r>
            <a:r>
              <a:rPr lang="en-US" sz="1000" dirty="0" err="1" smtClean="0"/>
              <a:t>Analytique</a:t>
            </a:r>
            <a:r>
              <a:rPr lang="en-US" sz="1000" dirty="0" smtClean="0"/>
              <a:t> de Charles Babbage, </a:t>
            </a:r>
            <a:r>
              <a:rPr lang="en-US" sz="1000" dirty="0" err="1" smtClean="0"/>
              <a:t>exposée</a:t>
            </a:r>
            <a:r>
              <a:rPr lang="en-US" sz="1000" dirty="0" smtClean="0"/>
              <a:t> au Science Museum de </a:t>
            </a:r>
            <a:r>
              <a:rPr lang="en-US" sz="1000" dirty="0" err="1" smtClean="0"/>
              <a:t>Londres</a:t>
            </a:r>
            <a:r>
              <a:rPr lang="en-US" sz="1000" dirty="0" smtClean="0"/>
              <a:t> Date = 5 Mai 2009 |Auteur = Bruno </a:t>
            </a:r>
            <a:r>
              <a:rPr lang="en-US" sz="1000" dirty="0" err="1" smtClean="0"/>
              <a:t>Barral</a:t>
            </a:r>
            <a:r>
              <a:rPr lang="en-US" sz="1000" dirty="0" smtClean="0"/>
              <a:t> |Permission = CC-BY-SA-2.5}}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the Analytical Engine</a:t>
            </a:r>
            <a:endParaRPr lang="en-US" dirty="0"/>
          </a:p>
        </p:txBody>
      </p:sp>
      <p:sp>
        <p:nvSpPr>
          <p:cNvPr id="3" name="Content Placeholder 2"/>
          <p:cNvSpPr>
            <a:spLocks noGrp="1"/>
          </p:cNvSpPr>
          <p:nvPr>
            <p:ph idx="1"/>
          </p:nvPr>
        </p:nvSpPr>
        <p:spPr>
          <a:xfrm>
            <a:off x="342900" y="1600200"/>
            <a:ext cx="4252913" cy="4495800"/>
          </a:xfrm>
        </p:spPr>
        <p:txBody>
          <a:bodyPr/>
          <a:lstStyle/>
          <a:p>
            <a:r>
              <a:rPr lang="en-US" dirty="0" smtClean="0"/>
              <a:t>Programmable using punched cards</a:t>
            </a:r>
          </a:p>
          <a:p>
            <a:r>
              <a:rPr lang="en-US" dirty="0" smtClean="0"/>
              <a:t>Idea borrowed from the Jacquard loom used for weaving complex patterns in textiles</a:t>
            </a:r>
          </a:p>
          <a:p>
            <a:r>
              <a:rPr lang="en-US" dirty="0" smtClean="0"/>
              <a:t>The programming language had loops and conditional branching</a:t>
            </a:r>
          </a:p>
          <a:p>
            <a:r>
              <a:rPr lang="en-US" dirty="0" smtClean="0"/>
              <a:t>Was Turing-equivalent (before Turing)</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9</a:t>
            </a:fld>
            <a:endParaRPr lang="en-US"/>
          </a:p>
        </p:txBody>
      </p:sp>
      <p:pic>
        <p:nvPicPr>
          <p:cNvPr id="2050" name="Picture 2"/>
          <p:cNvPicPr>
            <a:picLocks noChangeAspect="1" noChangeArrowheads="1"/>
          </p:cNvPicPr>
          <p:nvPr/>
        </p:nvPicPr>
        <p:blipFill>
          <a:blip r:embed="rId3" cstate="print"/>
          <a:srcRect t="26400" b="14400"/>
          <a:stretch>
            <a:fillRect/>
          </a:stretch>
        </p:blipFill>
        <p:spPr bwMode="auto">
          <a:xfrm>
            <a:off x="5009148" y="1600200"/>
            <a:ext cx="3810000" cy="2255520"/>
          </a:xfrm>
          <a:prstGeom prst="rect">
            <a:avLst/>
          </a:prstGeom>
          <a:noFill/>
          <a:ln w="9525">
            <a:solidFill>
              <a:schemeClr val="tx1"/>
            </a:solidFill>
            <a:miter lim="800000"/>
            <a:headEnd/>
            <a:tailEnd/>
          </a:ln>
        </p:spPr>
      </p:pic>
      <p:sp>
        <p:nvSpPr>
          <p:cNvPr id="7" name="Content Placeholder 2"/>
          <p:cNvSpPr txBox="1">
            <a:spLocks/>
          </p:cNvSpPr>
          <p:nvPr/>
        </p:nvSpPr>
        <p:spPr bwMode="auto">
          <a:xfrm>
            <a:off x="4595813" y="4152900"/>
            <a:ext cx="4252913" cy="19389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lvl="0" indent="-342900" algn="l" eaLnBrk="0" hangingPunct="0">
              <a:buFontTx/>
              <a:buChar char="•"/>
            </a:pPr>
            <a:r>
              <a:rPr lang="en-US" dirty="0" smtClean="0"/>
              <a:t>Three different types of punch cards used: arithmetic operations, numerical constants, load and store operations</a:t>
            </a:r>
            <a:endParaRPr kumimoji="0" lang="en-US"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EBEXPORTGUID" val="19362c97-8649-4d4e-8127-5a026855159d"/>
</p:tagLst>
</file>

<file path=ppt/theme/theme1.xml><?xml version="1.0" encoding="utf-8"?>
<a:theme xmlns:a="http://schemas.openxmlformats.org/drawingml/2006/main" name="dan_design_template">
  <a:themeElements>
    <a:clrScheme name="dan_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dan_desig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an_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n_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n_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n_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n_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n_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n_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35073</TotalTime>
  <Words>3830</Words>
  <Application>Microsoft Office PowerPoint</Application>
  <PresentationFormat>On-screen Show (4:3)</PresentationFormat>
  <Paragraphs>670</Paragraphs>
  <Slides>74</Slides>
  <Notes>74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dan_design_template</vt:lpstr>
      <vt:lpstr>CSEP504: Advanced topics in software systems</vt:lpstr>
      <vt:lpstr>Last week</vt:lpstr>
      <vt:lpstr>What is a tool?</vt:lpstr>
      <vt:lpstr>What environments and tools do you use?</vt:lpstr>
      <vt:lpstr>Wikipedia: computer programming tools 29 subcategories (1/31/2010)</vt:lpstr>
      <vt:lpstr>What was the first computer?</vt:lpstr>
      <vt:lpstr>Analytical Engine(s)</vt:lpstr>
      <vt:lpstr>Slide 8</vt:lpstr>
      <vt:lpstr>Programming the Analytical Engine</vt:lpstr>
      <vt:lpstr>Ada Lovelace: the 1st programmer</vt:lpstr>
      <vt:lpstr>ENIAC [http://www.computersciencelab.com]</vt:lpstr>
      <vt:lpstr>Data General Nova</vt:lpstr>
      <vt:lpstr>The point: what’s expensive?</vt:lpstr>
      <vt:lpstr>My view</vt:lpstr>
      <vt:lpstr>Interlude</vt:lpstr>
      <vt:lpstr>Non-interactive programming</vt:lpstr>
      <vt:lpstr>Keypunch</vt:lpstr>
      <vt:lpstr>High-level languages and compilers</vt:lpstr>
      <vt:lpstr>Interactive editing: line editors</vt:lpstr>
      <vt:lpstr>Interactive editing: screen editors</vt:lpstr>
      <vt:lpstr>Emacs: MIT AI Lab (from emacswiki)</vt:lpstr>
      <vt:lpstr>Emacs feature: extensibility</vt:lpstr>
      <vt:lpstr>Emacs feature: customizability</vt:lpstr>
      <vt:lpstr>Emacs feature: editing modes</vt:lpstr>
      <vt:lpstr>Emacs features: other</vt:lpstr>
      <vt:lpstr>Editors: discussion</vt:lpstr>
      <vt:lpstr>Interpreters</vt:lpstr>
      <vt:lpstr>Debuggers</vt:lpstr>
      <vt:lpstr>Interactive Fortran (circa 1969) N. Rawlings (©1995-2007 Computer History Museum)</vt:lpstr>
      <vt:lpstr>Sequence of Unix debuggers</vt:lpstr>
      <vt:lpstr>Windows debuggers?</vt:lpstr>
      <vt:lpstr>Source code control tools</vt:lpstr>
      <vt:lpstr>Post-SCCS…</vt:lpstr>
      <vt:lpstr>Distributed revision control</vt:lpstr>
      <vt:lpstr>Source code control: discussion</vt:lpstr>
      <vt:lpstr>Other tools</vt:lpstr>
      <vt:lpstr>Final two lectures: suggestions</vt:lpstr>
      <vt:lpstr>Roles of tools</vt:lpstr>
      <vt:lpstr>Roles of Tools</vt:lpstr>
      <vt:lpstr>Tools and environments</vt:lpstr>
      <vt:lpstr>Environments vs. tools</vt:lpstr>
      <vt:lpstr>Why environments?  30 years ago</vt:lpstr>
      <vt:lpstr>Done deal</vt:lpstr>
      <vt:lpstr>Unix: toolkit-based environment</vt:lpstr>
      <vt:lpstr>Interlisp (Xerox PARC)</vt:lpstr>
      <vt:lpstr>Teitelman and Masinter, 1981</vt:lpstr>
      <vt:lpstr>Features</vt:lpstr>
      <vt:lpstr>Smalltalk-80 (Xerox PARC)</vt:lpstr>
      <vt:lpstr>Cedar (Xerox PARC)</vt:lpstr>
      <vt:lpstr>Some illustrative research environments</vt:lpstr>
      <vt:lpstr>Toolpack (Osterweil, 1983)</vt:lpstr>
      <vt:lpstr>Gandalf (Habermann, Notkin, et al.)</vt:lpstr>
      <vt:lpstr>Initial IPE: Medina-Mora &amp; Feiler 81</vt:lpstr>
      <vt:lpstr>Mentor</vt:lpstr>
      <vt:lpstr>Cornell</vt:lpstr>
      <vt:lpstr>Structure-oriented editors</vt:lpstr>
      <vt:lpstr>Structure-oriented editors</vt:lpstr>
      <vt:lpstr>Arcadia (R. Kadia, 1992)</vt:lpstr>
      <vt:lpstr>Pecan (Reiss, 1984)</vt:lpstr>
      <vt:lpstr>Desert (Brown, Reiss)</vt:lpstr>
      <vt:lpstr>Intentional Programming (http://intentsoft.com/)</vt:lpstr>
      <vt:lpstr>Endeavors (UCI, Taylor &amp; Redmiles)</vt:lpstr>
      <vt:lpstr>Some myths: environments</vt:lpstr>
      <vt:lpstr>Some myths: CASE &amp; environments</vt:lpstr>
      <vt:lpstr>Modern IDEs</vt:lpstr>
      <vt:lpstr>Eclipse architecture</vt:lpstr>
      <vt:lpstr>Platform components</vt:lpstr>
      <vt:lpstr>Slide 68</vt:lpstr>
      <vt:lpstr>Visual Studio</vt:lpstr>
      <vt:lpstr>Distributed software development</vt:lpstr>
      <vt:lpstr>Speculation: ongoing research @ UW</vt:lpstr>
      <vt:lpstr>Speculation over merging?</vt:lpstr>
      <vt:lpstr>Next two lectures (no lecture 2/15)</vt:lpstr>
      <vt:lpstr>Questions?</vt:lpstr>
    </vt:vector>
  </TitlesOfParts>
  <Company>_x0008_ᖤ]皤</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CSE401 Introduction to Compiler Construction</dc:title>
  <dc:creator>Larry Snyder</dc:creator>
  <cp:lastModifiedBy>Fred Videon</cp:lastModifiedBy>
  <cp:revision>2134</cp:revision>
  <dcterms:created xsi:type="dcterms:W3CDTF">2005-03-28T18:45:14Z</dcterms:created>
  <dcterms:modified xsi:type="dcterms:W3CDTF">2010-02-02T01:13:41Z</dcterms:modified>
</cp:coreProperties>
</file>